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7" r:id="rId2"/>
    <p:sldId id="258" r:id="rId3"/>
    <p:sldId id="277" r:id="rId4"/>
    <p:sldId id="263" r:id="rId5"/>
    <p:sldId id="272" r:id="rId6"/>
    <p:sldId id="266" r:id="rId7"/>
    <p:sldId id="278" r:id="rId8"/>
    <p:sldId id="273" r:id="rId9"/>
    <p:sldId id="264" r:id="rId10"/>
    <p:sldId id="265" r:id="rId11"/>
    <p:sldId id="280" r:id="rId12"/>
    <p:sldId id="260" r:id="rId13"/>
    <p:sldId id="261" r:id="rId14"/>
    <p:sldId id="268" r:id="rId15"/>
    <p:sldId id="262" r:id="rId16"/>
    <p:sldId id="271" r:id="rId17"/>
    <p:sldId id="274" r:id="rId18"/>
    <p:sldId id="281" r:id="rId19"/>
    <p:sldId id="282" r:id="rId20"/>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0" userDrawn="1">
          <p15:clr>
            <a:srgbClr val="A4A3A4"/>
          </p15:clr>
        </p15:guide>
        <p15:guide id="2" pos="3840" userDrawn="1">
          <p15:clr>
            <a:srgbClr val="A4A3A4"/>
          </p15:clr>
        </p15:guide>
        <p15:guide id="3" pos="3940" userDrawn="1">
          <p15:clr>
            <a:srgbClr val="A4A3A4"/>
          </p15:clr>
        </p15:guide>
        <p15:guide id="4" orient="horz" pos="799" userDrawn="1">
          <p15:clr>
            <a:srgbClr val="A4A3A4"/>
          </p15:clr>
        </p15:guide>
        <p15:guide id="5" orient="horz" pos="86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1E4DF8-6D52-4193-EC66-8754181AFC9E}" name="Marnie Hoolahan" initials="MH" userId="S::mhoolahan@NemetzGroup.onmicrosoft.com::9f26845b-3def-4701-98c2-0b6b3c75fe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mel" initials="ML" lastIdx="1" clrIdx="0">
    <p:extLst>
      <p:ext uri="{19B8F6BF-5375-455C-9EA6-DF929625EA0E}">
        <p15:presenceInfo xmlns:p15="http://schemas.microsoft.com/office/powerpoint/2012/main" userId="mem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FFD579"/>
    <a:srgbClr val="FF93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2" autoAdjust="0"/>
    <p:restoredTop sz="95769" autoAdjust="0"/>
  </p:normalViewPr>
  <p:slideViewPr>
    <p:cSldViewPr snapToGrid="0" snapToObjects="1" showGuides="1">
      <p:cViewPr varScale="1">
        <p:scale>
          <a:sx n="72" d="100"/>
          <a:sy n="72" d="100"/>
        </p:scale>
        <p:origin x="404" y="60"/>
      </p:cViewPr>
      <p:guideLst>
        <p:guide orient="horz" pos="550"/>
        <p:guide pos="3840"/>
        <p:guide pos="3940"/>
        <p:guide orient="horz" pos="799"/>
        <p:guide orient="horz" pos="8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4" d="100"/>
          <a:sy n="54"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8449F-F4F5-4ADF-BC62-DF89FE95002F}"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D1263EC7-7F7F-40B2-BAF1-997B5B4DE75D}">
      <dgm:prSet custT="1"/>
      <dgm:spPr>
        <a:solidFill>
          <a:schemeClr val="tx2">
            <a:lumMod val="60000"/>
            <a:lumOff val="40000"/>
          </a:schemeClr>
        </a:solidFill>
        <a:ln>
          <a:solidFill>
            <a:schemeClr val="tx2">
              <a:lumMod val="60000"/>
              <a:lumOff val="40000"/>
            </a:schemeClr>
          </a:solidFill>
        </a:ln>
      </dgm:spPr>
      <dgm:t>
        <a:bodyPr/>
        <a:lstStyle/>
        <a:p>
          <a:r>
            <a:rPr lang="en-US" sz="1100" b="1" dirty="0"/>
            <a:t>July </a:t>
          </a:r>
          <a:br>
            <a:rPr lang="en-US" sz="1100" b="1" dirty="0"/>
          </a:br>
          <a:r>
            <a:rPr lang="en-US" sz="1100" b="1" dirty="0"/>
            <a:t>23</a:t>
          </a:r>
        </a:p>
      </dgm:t>
    </dgm:pt>
    <dgm:pt modelId="{82F36E0B-F0CB-4A34-AF39-46801FA1F6D0}" type="parTrans" cxnId="{E1067C68-7CC1-45D4-A9B0-D7506D5770BC}">
      <dgm:prSet/>
      <dgm:spPr/>
      <dgm:t>
        <a:bodyPr/>
        <a:lstStyle/>
        <a:p>
          <a:endParaRPr lang="en-US" b="0"/>
        </a:p>
      </dgm:t>
    </dgm:pt>
    <dgm:pt modelId="{71346A5F-93A0-4142-BB45-00016157FAAD}" type="sibTrans" cxnId="{E1067C68-7CC1-45D4-A9B0-D7506D5770BC}">
      <dgm:prSet/>
      <dgm:spPr/>
      <dgm:t>
        <a:bodyPr/>
        <a:lstStyle/>
        <a:p>
          <a:endParaRPr lang="en-US" b="0"/>
        </a:p>
      </dgm:t>
    </dgm:pt>
    <dgm:pt modelId="{4E1FA2A5-077D-4F22-8A92-F58AB923C972}">
      <dgm:prSet custT="1"/>
      <dgm:spPr/>
      <dgm:t>
        <a:bodyPr/>
        <a:lstStyle/>
        <a:p>
          <a:r>
            <a:rPr lang="en-US" sz="1400" b="0" dirty="0">
              <a:solidFill>
                <a:schemeClr val="tx2">
                  <a:lumMod val="60000"/>
                  <a:lumOff val="40000"/>
                </a:schemeClr>
              </a:solidFill>
            </a:rPr>
            <a:t>Overview of MBTA-multi-family zoning presented at Planning Board meeting</a:t>
          </a:r>
        </a:p>
      </dgm:t>
    </dgm:pt>
    <dgm:pt modelId="{4A6631CA-F43F-475B-AE96-49F0AF5C7DEF}" type="parTrans" cxnId="{CBF9E182-D7C6-4680-8000-ACD01D81DF76}">
      <dgm:prSet/>
      <dgm:spPr/>
      <dgm:t>
        <a:bodyPr/>
        <a:lstStyle/>
        <a:p>
          <a:endParaRPr lang="en-US" b="0"/>
        </a:p>
      </dgm:t>
    </dgm:pt>
    <dgm:pt modelId="{D13AE1FA-4F77-4194-85A8-F5761AA759C1}" type="sibTrans" cxnId="{CBF9E182-D7C6-4680-8000-ACD01D81DF76}">
      <dgm:prSet/>
      <dgm:spPr/>
      <dgm:t>
        <a:bodyPr/>
        <a:lstStyle/>
        <a:p>
          <a:endParaRPr lang="en-US" b="0"/>
        </a:p>
      </dgm:t>
    </dgm:pt>
    <dgm:pt modelId="{F584D56E-2382-47C1-9DCE-E6F2CF2A2607}">
      <dgm:prSet custT="1"/>
      <dgm:spPr>
        <a:solidFill>
          <a:schemeClr val="tx2">
            <a:lumMod val="60000"/>
            <a:lumOff val="40000"/>
          </a:schemeClr>
        </a:solidFill>
        <a:ln>
          <a:solidFill>
            <a:schemeClr val="tx2">
              <a:lumMod val="60000"/>
              <a:lumOff val="40000"/>
            </a:schemeClr>
          </a:solidFill>
        </a:ln>
      </dgm:spPr>
      <dgm:t>
        <a:bodyPr/>
        <a:lstStyle/>
        <a:p>
          <a:r>
            <a:rPr lang="en-US" sz="1100" b="1" dirty="0"/>
            <a:t>Aug 23</a:t>
          </a:r>
        </a:p>
      </dgm:t>
    </dgm:pt>
    <dgm:pt modelId="{E331D58F-7B0B-4062-B96B-B17F39E526B1}" type="parTrans" cxnId="{4AD2541B-026A-42EE-AAA2-512A8B585930}">
      <dgm:prSet/>
      <dgm:spPr/>
      <dgm:t>
        <a:bodyPr/>
        <a:lstStyle/>
        <a:p>
          <a:endParaRPr lang="en-US" b="0"/>
        </a:p>
      </dgm:t>
    </dgm:pt>
    <dgm:pt modelId="{E2B683FE-FA35-4E4D-A871-900833CE2D9F}" type="sibTrans" cxnId="{4AD2541B-026A-42EE-AAA2-512A8B585930}">
      <dgm:prSet/>
      <dgm:spPr/>
      <dgm:t>
        <a:bodyPr/>
        <a:lstStyle/>
        <a:p>
          <a:endParaRPr lang="en-US" b="0"/>
        </a:p>
      </dgm:t>
    </dgm:pt>
    <dgm:pt modelId="{8544B72C-1A2A-4937-86CB-7AED94654F3D}">
      <dgm:prSet custT="1"/>
      <dgm:spPr/>
      <dgm:t>
        <a:bodyPr/>
        <a:lstStyle/>
        <a:p>
          <a:pPr algn="ctr"/>
          <a:r>
            <a:rPr lang="en-US" sz="1400" b="0" dirty="0">
              <a:solidFill>
                <a:schemeClr val="tx2">
                  <a:lumMod val="60000"/>
                  <a:lumOff val="40000"/>
                </a:schemeClr>
              </a:solidFill>
            </a:rPr>
            <a:t>Public information with initial Postcard sent town-wide</a:t>
          </a:r>
        </a:p>
      </dgm:t>
    </dgm:pt>
    <dgm:pt modelId="{800F00DF-E44C-4C75-9136-C455B3DD7817}" type="parTrans" cxnId="{0AEE1D5B-C093-48CA-AF59-64C406567B33}">
      <dgm:prSet/>
      <dgm:spPr/>
      <dgm:t>
        <a:bodyPr/>
        <a:lstStyle/>
        <a:p>
          <a:endParaRPr lang="en-US" b="0"/>
        </a:p>
      </dgm:t>
    </dgm:pt>
    <dgm:pt modelId="{4FC054DA-7328-4CAC-B270-508CF4FAD9F4}" type="sibTrans" cxnId="{0AEE1D5B-C093-48CA-AF59-64C406567B33}">
      <dgm:prSet/>
      <dgm:spPr/>
      <dgm:t>
        <a:bodyPr/>
        <a:lstStyle/>
        <a:p>
          <a:endParaRPr lang="en-US" b="0"/>
        </a:p>
      </dgm:t>
    </dgm:pt>
    <dgm:pt modelId="{834D86A3-A498-4748-A359-8CB5B1D6DE7C}">
      <dgm:prSet custT="1"/>
      <dgm:spPr>
        <a:solidFill>
          <a:schemeClr val="tx2">
            <a:lumMod val="60000"/>
            <a:lumOff val="40000"/>
          </a:schemeClr>
        </a:solidFill>
        <a:ln>
          <a:solidFill>
            <a:schemeClr val="tx2">
              <a:lumMod val="60000"/>
              <a:lumOff val="40000"/>
            </a:schemeClr>
          </a:solidFill>
        </a:ln>
      </dgm:spPr>
      <dgm:t>
        <a:bodyPr/>
        <a:lstStyle/>
        <a:p>
          <a:r>
            <a:rPr lang="en-US" sz="1100" b="1" dirty="0"/>
            <a:t>Sep 23</a:t>
          </a:r>
        </a:p>
      </dgm:t>
    </dgm:pt>
    <dgm:pt modelId="{CA9A426C-6CCE-48FD-8304-2C26B98E7E6E}" type="parTrans" cxnId="{82787A57-91BF-4984-8AEE-DAF85B45EDD8}">
      <dgm:prSet/>
      <dgm:spPr/>
      <dgm:t>
        <a:bodyPr/>
        <a:lstStyle/>
        <a:p>
          <a:endParaRPr lang="en-US" b="0"/>
        </a:p>
      </dgm:t>
    </dgm:pt>
    <dgm:pt modelId="{B4FDAB32-F31A-457F-8EB0-46F7441A14D5}" type="sibTrans" cxnId="{82787A57-91BF-4984-8AEE-DAF85B45EDD8}">
      <dgm:prSet/>
      <dgm:spPr/>
      <dgm:t>
        <a:bodyPr/>
        <a:lstStyle/>
        <a:p>
          <a:endParaRPr lang="en-US" b="0"/>
        </a:p>
      </dgm:t>
    </dgm:pt>
    <dgm:pt modelId="{0FB6577D-367B-4CD1-98A0-899E47B1D863}">
      <dgm:prSet custT="1"/>
      <dgm:spPr/>
      <dgm:t>
        <a:bodyPr/>
        <a:lstStyle/>
        <a:p>
          <a:r>
            <a:rPr lang="en-US" sz="1400" b="0" dirty="0">
              <a:solidFill>
                <a:schemeClr val="tx2">
                  <a:lumMod val="60000"/>
                  <a:lumOff val="40000"/>
                </a:schemeClr>
              </a:solidFill>
            </a:rPr>
            <a:t>Information Session #1 </a:t>
          </a:r>
          <a:br>
            <a:rPr lang="en-US" sz="1400" b="0" dirty="0">
              <a:solidFill>
                <a:schemeClr val="tx2">
                  <a:lumMod val="60000"/>
                  <a:lumOff val="40000"/>
                </a:schemeClr>
              </a:solidFill>
            </a:rPr>
          </a:br>
          <a:r>
            <a:rPr lang="en-US" sz="1400" b="0" dirty="0">
              <a:solidFill>
                <a:schemeClr val="tx2">
                  <a:lumMod val="60000"/>
                  <a:lumOff val="40000"/>
                </a:schemeClr>
              </a:solidFill>
            </a:rPr>
            <a:t>and #2 (Presentation and Q&amp;A with state consultants</a:t>
          </a:r>
        </a:p>
      </dgm:t>
    </dgm:pt>
    <dgm:pt modelId="{9E1416BA-D29F-4F70-AC0A-65B3D8FF5774}" type="parTrans" cxnId="{C05C498A-A83A-4FFC-AEAB-2FDC219F457E}">
      <dgm:prSet/>
      <dgm:spPr/>
      <dgm:t>
        <a:bodyPr/>
        <a:lstStyle/>
        <a:p>
          <a:endParaRPr lang="en-US" b="0"/>
        </a:p>
      </dgm:t>
    </dgm:pt>
    <dgm:pt modelId="{ED396F96-E859-4784-9F12-2333A2709E4C}" type="sibTrans" cxnId="{C05C498A-A83A-4FFC-AEAB-2FDC219F457E}">
      <dgm:prSet/>
      <dgm:spPr/>
      <dgm:t>
        <a:bodyPr/>
        <a:lstStyle/>
        <a:p>
          <a:endParaRPr lang="en-US" b="0"/>
        </a:p>
      </dgm:t>
    </dgm:pt>
    <dgm:pt modelId="{52E6F070-0FA1-4411-A285-542CAFA9D3D0}">
      <dgm:prSet custT="1"/>
      <dgm:spPr>
        <a:solidFill>
          <a:schemeClr val="tx2">
            <a:lumMod val="60000"/>
            <a:lumOff val="40000"/>
          </a:schemeClr>
        </a:solidFill>
        <a:ln>
          <a:solidFill>
            <a:schemeClr val="tx2">
              <a:lumMod val="60000"/>
              <a:lumOff val="40000"/>
            </a:schemeClr>
          </a:solidFill>
        </a:ln>
      </dgm:spPr>
      <dgm:t>
        <a:bodyPr/>
        <a:lstStyle/>
        <a:p>
          <a:r>
            <a:rPr lang="en-US" sz="1100" b="1" dirty="0"/>
            <a:t>Oct 23</a:t>
          </a:r>
        </a:p>
      </dgm:t>
    </dgm:pt>
    <dgm:pt modelId="{8CA68368-9842-4AAF-B7D5-18C3B831782D}" type="parTrans" cxnId="{48541B6D-B397-477D-BC0B-CC5B122C89AD}">
      <dgm:prSet/>
      <dgm:spPr/>
      <dgm:t>
        <a:bodyPr/>
        <a:lstStyle/>
        <a:p>
          <a:endParaRPr lang="en-US" b="0"/>
        </a:p>
      </dgm:t>
    </dgm:pt>
    <dgm:pt modelId="{BD929602-9547-4CEF-8343-8383C64887E7}" type="sibTrans" cxnId="{48541B6D-B397-477D-BC0B-CC5B122C89AD}">
      <dgm:prSet/>
      <dgm:spPr/>
      <dgm:t>
        <a:bodyPr/>
        <a:lstStyle/>
        <a:p>
          <a:endParaRPr lang="en-US" b="0"/>
        </a:p>
      </dgm:t>
    </dgm:pt>
    <dgm:pt modelId="{9E97E15F-54F6-4C2B-832F-109966BEA0F0}">
      <dgm:prSet custT="1"/>
      <dgm:spPr/>
      <dgm:t>
        <a:bodyPr/>
        <a:lstStyle/>
        <a:p>
          <a:r>
            <a:rPr lang="en-US" sz="1400" b="0" dirty="0">
              <a:solidFill>
                <a:schemeClr val="tx2">
                  <a:lumMod val="60000"/>
                  <a:lumOff val="40000"/>
                </a:schemeClr>
              </a:solidFill>
            </a:rPr>
            <a:t>Designed &amp; scheduled two mapping workshops- outreach to community</a:t>
          </a:r>
        </a:p>
      </dgm:t>
    </dgm:pt>
    <dgm:pt modelId="{C71070AF-B625-41B9-A77C-9F849545802E}" type="parTrans" cxnId="{323DEE5D-1EE0-4998-AC00-0DACFD176FF8}">
      <dgm:prSet/>
      <dgm:spPr/>
      <dgm:t>
        <a:bodyPr/>
        <a:lstStyle/>
        <a:p>
          <a:endParaRPr lang="en-US" b="0"/>
        </a:p>
      </dgm:t>
    </dgm:pt>
    <dgm:pt modelId="{288FBEA5-F8BC-41B0-9E6C-29B5216549A1}" type="sibTrans" cxnId="{323DEE5D-1EE0-4998-AC00-0DACFD176FF8}">
      <dgm:prSet/>
      <dgm:spPr/>
      <dgm:t>
        <a:bodyPr/>
        <a:lstStyle/>
        <a:p>
          <a:endParaRPr lang="en-US" b="0"/>
        </a:p>
      </dgm:t>
    </dgm:pt>
    <dgm:pt modelId="{BF2FBDE3-2BD5-4057-8185-DDFF10091B9B}">
      <dgm:prSet custT="1"/>
      <dgm:spPr>
        <a:solidFill>
          <a:schemeClr val="tx2">
            <a:lumMod val="60000"/>
            <a:lumOff val="40000"/>
          </a:schemeClr>
        </a:solidFill>
        <a:ln>
          <a:solidFill>
            <a:schemeClr val="tx2">
              <a:lumMod val="60000"/>
              <a:lumOff val="40000"/>
            </a:schemeClr>
          </a:solidFill>
        </a:ln>
      </dgm:spPr>
      <dgm:t>
        <a:bodyPr/>
        <a:lstStyle/>
        <a:p>
          <a:r>
            <a:rPr lang="en-US" sz="1100" b="1" dirty="0"/>
            <a:t>Nov </a:t>
          </a:r>
          <a:br>
            <a:rPr lang="en-US" sz="1100" b="1" dirty="0"/>
          </a:br>
          <a:r>
            <a:rPr lang="en-US" sz="1100" b="1" dirty="0"/>
            <a:t>23</a:t>
          </a:r>
        </a:p>
      </dgm:t>
    </dgm:pt>
    <dgm:pt modelId="{81232A90-5E75-49E9-A0D2-8E166F24700B}" type="parTrans" cxnId="{FF2E53ED-3648-4E68-A6AF-A6EC4EF0EED7}">
      <dgm:prSet/>
      <dgm:spPr/>
      <dgm:t>
        <a:bodyPr/>
        <a:lstStyle/>
        <a:p>
          <a:endParaRPr lang="en-US" b="0"/>
        </a:p>
      </dgm:t>
    </dgm:pt>
    <dgm:pt modelId="{BF7E8F96-4523-4290-B5CF-2569106D8B21}" type="sibTrans" cxnId="{FF2E53ED-3648-4E68-A6AF-A6EC4EF0EED7}">
      <dgm:prSet/>
      <dgm:spPr/>
      <dgm:t>
        <a:bodyPr/>
        <a:lstStyle/>
        <a:p>
          <a:endParaRPr lang="en-US" b="0"/>
        </a:p>
      </dgm:t>
    </dgm:pt>
    <dgm:pt modelId="{B72822D0-DF9D-44E4-A396-EEFBD5E3BF3D}">
      <dgm:prSet custT="1"/>
      <dgm:spPr/>
      <dgm:t>
        <a:bodyPr/>
        <a:lstStyle/>
        <a:p>
          <a:pPr>
            <a:lnSpc>
              <a:spcPct val="100000"/>
            </a:lnSpc>
            <a:spcAft>
              <a:spcPts val="0"/>
            </a:spcAft>
          </a:pPr>
          <a:r>
            <a:rPr lang="en-US" sz="1400" b="0" dirty="0">
              <a:solidFill>
                <a:schemeClr val="tx2">
                  <a:lumMod val="60000"/>
                  <a:lumOff val="40000"/>
                </a:schemeClr>
              </a:solidFill>
            </a:rPr>
            <a:t>Two mapping workshops held on </a:t>
          </a:r>
          <a:br>
            <a:rPr lang="en-US" sz="1400" b="0" dirty="0">
              <a:solidFill>
                <a:schemeClr val="tx2">
                  <a:lumMod val="60000"/>
                  <a:lumOff val="40000"/>
                </a:schemeClr>
              </a:solidFill>
            </a:rPr>
          </a:br>
          <a:r>
            <a:rPr lang="en-US" sz="1400" b="0" dirty="0">
              <a:solidFill>
                <a:schemeClr val="tx2">
                  <a:lumMod val="60000"/>
                  <a:lumOff val="40000"/>
                </a:schemeClr>
              </a:solidFill>
            </a:rPr>
            <a:t>the 1</a:t>
          </a:r>
          <a:r>
            <a:rPr lang="en-US" sz="1400" b="0" baseline="30000" dirty="0">
              <a:solidFill>
                <a:schemeClr val="tx2">
                  <a:lumMod val="60000"/>
                  <a:lumOff val="40000"/>
                </a:schemeClr>
              </a:solidFill>
            </a:rPr>
            <a:t>st</a:t>
          </a:r>
          <a:r>
            <a:rPr lang="en-US" sz="1400" b="0" dirty="0">
              <a:solidFill>
                <a:schemeClr val="tx2">
                  <a:lumMod val="60000"/>
                  <a:lumOff val="40000"/>
                </a:schemeClr>
              </a:solidFill>
            </a:rPr>
            <a:t> and 8th</a:t>
          </a:r>
        </a:p>
        <a:p>
          <a:pPr>
            <a:lnSpc>
              <a:spcPct val="100000"/>
            </a:lnSpc>
            <a:spcAft>
              <a:spcPts val="0"/>
            </a:spcAft>
          </a:pPr>
          <a:r>
            <a:rPr lang="en-US" sz="1400" b="0" dirty="0">
              <a:solidFill>
                <a:schemeClr val="tx2">
                  <a:lumMod val="60000"/>
                  <a:lumOff val="40000"/>
                </a:schemeClr>
              </a:solidFill>
            </a:rPr>
            <a:t>5-acre stickers placed by residents where they felt the new multi-family zoning should be located</a:t>
          </a:r>
        </a:p>
      </dgm:t>
    </dgm:pt>
    <dgm:pt modelId="{37E4095A-9BCE-47A6-B110-9E44EBF0CAC9}" type="parTrans" cxnId="{2939000E-38FD-470B-9388-2CB9E25EFCB6}">
      <dgm:prSet/>
      <dgm:spPr/>
      <dgm:t>
        <a:bodyPr/>
        <a:lstStyle/>
        <a:p>
          <a:endParaRPr lang="en-US" b="0"/>
        </a:p>
      </dgm:t>
    </dgm:pt>
    <dgm:pt modelId="{8E1772FC-729E-4B05-96DB-BAB3EB920AEE}" type="sibTrans" cxnId="{2939000E-38FD-470B-9388-2CB9E25EFCB6}">
      <dgm:prSet/>
      <dgm:spPr/>
      <dgm:t>
        <a:bodyPr/>
        <a:lstStyle/>
        <a:p>
          <a:endParaRPr lang="en-US" b="0"/>
        </a:p>
      </dgm:t>
    </dgm:pt>
    <dgm:pt modelId="{7FC8D87C-67FD-4E8B-99AE-E1E7FB5F5C42}">
      <dgm:prSet custT="1"/>
      <dgm:spPr>
        <a:solidFill>
          <a:schemeClr val="tx2">
            <a:lumMod val="60000"/>
            <a:lumOff val="40000"/>
          </a:schemeClr>
        </a:solidFill>
        <a:ln>
          <a:solidFill>
            <a:schemeClr val="tx2">
              <a:lumMod val="60000"/>
              <a:lumOff val="40000"/>
            </a:schemeClr>
          </a:solidFill>
        </a:ln>
      </dgm:spPr>
      <dgm:t>
        <a:bodyPr/>
        <a:lstStyle/>
        <a:p>
          <a:r>
            <a:rPr lang="en-US" sz="1100" b="1" dirty="0"/>
            <a:t>Dec 23</a:t>
          </a:r>
        </a:p>
      </dgm:t>
    </dgm:pt>
    <dgm:pt modelId="{B42DEA30-5DDC-4AFA-AEC6-3592ECAB096E}" type="parTrans" cxnId="{72F747D6-59AA-420B-997A-22B7B76B2250}">
      <dgm:prSet/>
      <dgm:spPr/>
      <dgm:t>
        <a:bodyPr/>
        <a:lstStyle/>
        <a:p>
          <a:endParaRPr lang="en-US" b="0"/>
        </a:p>
      </dgm:t>
    </dgm:pt>
    <dgm:pt modelId="{6D3DB684-0F79-48A4-82F0-F3438C76B86F}" type="sibTrans" cxnId="{72F747D6-59AA-420B-997A-22B7B76B2250}">
      <dgm:prSet/>
      <dgm:spPr/>
      <dgm:t>
        <a:bodyPr/>
        <a:lstStyle/>
        <a:p>
          <a:endParaRPr lang="en-US" b="0"/>
        </a:p>
      </dgm:t>
    </dgm:pt>
    <dgm:pt modelId="{B3B877DB-CA6E-4BD3-80D9-5F5D94E03072}">
      <dgm:prSet custT="1"/>
      <dgm:spPr/>
      <dgm:t>
        <a:bodyPr/>
        <a:lstStyle/>
        <a:p>
          <a:r>
            <a:rPr lang="en-US" sz="1400" b="0" dirty="0">
              <a:solidFill>
                <a:schemeClr val="tx2">
                  <a:lumMod val="60000"/>
                  <a:lumOff val="40000"/>
                </a:schemeClr>
              </a:solidFill>
            </a:rPr>
            <a:t>PB Members proposals for criteria and districts to consider</a:t>
          </a:r>
        </a:p>
      </dgm:t>
    </dgm:pt>
    <dgm:pt modelId="{91062E5C-22B2-4EAF-9920-7CA604873ABA}" type="parTrans" cxnId="{7D2709B3-65C0-4B74-8CCE-388CA47D4365}">
      <dgm:prSet/>
      <dgm:spPr/>
      <dgm:t>
        <a:bodyPr/>
        <a:lstStyle/>
        <a:p>
          <a:endParaRPr lang="en-US" b="0"/>
        </a:p>
      </dgm:t>
    </dgm:pt>
    <dgm:pt modelId="{3BDD2938-564E-408D-8F99-A88636383A92}" type="sibTrans" cxnId="{7D2709B3-65C0-4B74-8CCE-388CA47D4365}">
      <dgm:prSet/>
      <dgm:spPr/>
      <dgm:t>
        <a:bodyPr/>
        <a:lstStyle/>
        <a:p>
          <a:endParaRPr lang="en-US" b="0"/>
        </a:p>
      </dgm:t>
    </dgm:pt>
    <dgm:pt modelId="{CD05FB02-CD63-4125-BECB-631A9D242D61}">
      <dgm:prSet custT="1"/>
      <dgm:spPr>
        <a:solidFill>
          <a:schemeClr val="tx2">
            <a:lumMod val="60000"/>
            <a:lumOff val="40000"/>
          </a:schemeClr>
        </a:solidFill>
        <a:ln>
          <a:solidFill>
            <a:schemeClr val="tx2">
              <a:lumMod val="60000"/>
              <a:lumOff val="40000"/>
            </a:schemeClr>
          </a:solidFill>
        </a:ln>
      </dgm:spPr>
      <dgm:t>
        <a:bodyPr/>
        <a:lstStyle/>
        <a:p>
          <a:r>
            <a:rPr lang="en-US" sz="1100" b="1" dirty="0"/>
            <a:t>Jan </a:t>
          </a:r>
          <a:br>
            <a:rPr lang="en-US" sz="1100" b="1" dirty="0"/>
          </a:br>
          <a:r>
            <a:rPr lang="en-US" sz="1100" b="1" dirty="0"/>
            <a:t>24</a:t>
          </a:r>
        </a:p>
      </dgm:t>
    </dgm:pt>
    <dgm:pt modelId="{803BD86A-D597-4D91-8D0D-DFF0668BFFA7}" type="parTrans" cxnId="{1A46B6C2-938A-4C56-9E65-96EE113AF67D}">
      <dgm:prSet/>
      <dgm:spPr/>
      <dgm:t>
        <a:bodyPr/>
        <a:lstStyle/>
        <a:p>
          <a:endParaRPr lang="en-US" b="0"/>
        </a:p>
      </dgm:t>
    </dgm:pt>
    <dgm:pt modelId="{0AB8B4B7-2A36-4E0E-B5DF-9C2874D10317}" type="sibTrans" cxnId="{1A46B6C2-938A-4C56-9E65-96EE113AF67D}">
      <dgm:prSet/>
      <dgm:spPr/>
      <dgm:t>
        <a:bodyPr/>
        <a:lstStyle/>
        <a:p>
          <a:endParaRPr lang="en-US" b="0"/>
        </a:p>
      </dgm:t>
    </dgm:pt>
    <dgm:pt modelId="{400EE3BF-BC63-4836-B857-E55ECE60522C}">
      <dgm:prSet custT="1"/>
      <dgm:spPr/>
      <dgm:t>
        <a:bodyPr/>
        <a:lstStyle/>
        <a:p>
          <a:r>
            <a:rPr lang="en-US" sz="1400" b="0" dirty="0">
              <a:solidFill>
                <a:schemeClr val="tx2">
                  <a:lumMod val="60000"/>
                  <a:lumOff val="40000"/>
                </a:schemeClr>
              </a:solidFill>
            </a:rPr>
            <a:t>Compliance model run and MBTA Bylaw drafted to share in public meetings in February</a:t>
          </a:r>
        </a:p>
      </dgm:t>
    </dgm:pt>
    <dgm:pt modelId="{C463C3FB-7E43-421C-87E0-B31D5B544B59}" type="parTrans" cxnId="{98008D93-87CD-42FC-A64B-1E266E774B5F}">
      <dgm:prSet/>
      <dgm:spPr/>
      <dgm:t>
        <a:bodyPr/>
        <a:lstStyle/>
        <a:p>
          <a:endParaRPr lang="en-US" b="0"/>
        </a:p>
      </dgm:t>
    </dgm:pt>
    <dgm:pt modelId="{59D3B587-AD03-4E0B-A809-3A6F9B2DAA44}" type="sibTrans" cxnId="{98008D93-87CD-42FC-A64B-1E266E774B5F}">
      <dgm:prSet/>
      <dgm:spPr/>
      <dgm:t>
        <a:bodyPr/>
        <a:lstStyle/>
        <a:p>
          <a:endParaRPr lang="en-US" b="0"/>
        </a:p>
      </dgm:t>
    </dgm:pt>
    <dgm:pt modelId="{26A75FDD-A75C-394E-9912-E4925065C0F6}">
      <dgm:prSet custT="1"/>
      <dgm:spPr>
        <a:solidFill>
          <a:srgbClr val="00B050"/>
        </a:solidFill>
        <a:ln>
          <a:solidFill>
            <a:srgbClr val="00B050"/>
          </a:solidFill>
        </a:ln>
      </dgm:spPr>
      <dgm:t>
        <a:bodyPr/>
        <a:lstStyle/>
        <a:p>
          <a:r>
            <a:rPr lang="en-US" sz="1100" b="1" dirty="0"/>
            <a:t>Mar </a:t>
          </a:r>
        </a:p>
        <a:p>
          <a:r>
            <a:rPr lang="en-US" sz="1100" b="1" dirty="0"/>
            <a:t>24</a:t>
          </a:r>
        </a:p>
      </dgm:t>
    </dgm:pt>
    <dgm:pt modelId="{F8F3D562-9B9B-204E-A9BB-FD03B8A998A8}" type="parTrans" cxnId="{FC7DEA04-2D24-D44B-B4F5-B0AC19D00E42}">
      <dgm:prSet/>
      <dgm:spPr/>
      <dgm:t>
        <a:bodyPr/>
        <a:lstStyle/>
        <a:p>
          <a:endParaRPr lang="en-GB" b="0"/>
        </a:p>
      </dgm:t>
    </dgm:pt>
    <dgm:pt modelId="{18E9FA59-1217-D541-8A31-CEA4F822CC09}" type="sibTrans" cxnId="{FC7DEA04-2D24-D44B-B4F5-B0AC19D00E42}">
      <dgm:prSet/>
      <dgm:spPr/>
      <dgm:t>
        <a:bodyPr/>
        <a:lstStyle/>
        <a:p>
          <a:endParaRPr lang="en-GB" b="0"/>
        </a:p>
      </dgm:t>
    </dgm:pt>
    <dgm:pt modelId="{D66162DE-7A86-464A-871D-5F9FB08859F6}">
      <dgm:prSet custT="1"/>
      <dgm:spPr>
        <a:solidFill>
          <a:schemeClr val="accent2"/>
        </a:solidFill>
        <a:ln>
          <a:solidFill>
            <a:schemeClr val="accent2"/>
          </a:solidFill>
        </a:ln>
      </dgm:spPr>
      <dgm:t>
        <a:bodyPr/>
        <a:lstStyle/>
        <a:p>
          <a:r>
            <a:rPr lang="en-US" sz="1050" b="0" dirty="0"/>
            <a:t>Feb 24</a:t>
          </a:r>
        </a:p>
      </dgm:t>
    </dgm:pt>
    <dgm:pt modelId="{0B77DEBF-CCED-3A4D-8AD1-416435D76C59}" type="parTrans" cxnId="{81902533-EA1B-4547-98AB-6DC08401E935}">
      <dgm:prSet/>
      <dgm:spPr/>
      <dgm:t>
        <a:bodyPr/>
        <a:lstStyle/>
        <a:p>
          <a:endParaRPr lang="en-GB" b="0"/>
        </a:p>
      </dgm:t>
    </dgm:pt>
    <dgm:pt modelId="{E3FBE2E0-344C-1A4F-A01C-4FCF15EDEA4C}" type="sibTrans" cxnId="{81902533-EA1B-4547-98AB-6DC08401E935}">
      <dgm:prSet/>
      <dgm:spPr/>
      <dgm:t>
        <a:bodyPr/>
        <a:lstStyle/>
        <a:p>
          <a:endParaRPr lang="en-GB" b="0"/>
        </a:p>
      </dgm:t>
    </dgm:pt>
    <dgm:pt modelId="{8625EED4-214E-4432-80EC-D5D5E37900B4}" type="pres">
      <dgm:prSet presAssocID="{4D58449F-F4F5-4ADF-BC62-DF89FE95002F}" presName="Name0" presStyleCnt="0">
        <dgm:presLayoutVars>
          <dgm:chMax/>
          <dgm:chPref/>
          <dgm:animLvl val="lvl"/>
        </dgm:presLayoutVars>
      </dgm:prSet>
      <dgm:spPr/>
    </dgm:pt>
    <dgm:pt modelId="{C10BFF8F-D601-4836-9C17-7E70DCA0099F}" type="pres">
      <dgm:prSet presAssocID="{D1263EC7-7F7F-40B2-BAF1-997B5B4DE75D}" presName="composite" presStyleCnt="0"/>
      <dgm:spPr/>
    </dgm:pt>
    <dgm:pt modelId="{707E36C3-DCC6-4E87-8E8D-EBB79158B899}" type="pres">
      <dgm:prSet presAssocID="{D1263EC7-7F7F-40B2-BAF1-997B5B4DE75D}" presName="Parent1" presStyleLbl="alignNode1" presStyleIdx="0" presStyleCnt="9" custScaleX="140015">
        <dgm:presLayoutVars>
          <dgm:chMax val="1"/>
          <dgm:chPref val="1"/>
          <dgm:bulletEnabled val="1"/>
        </dgm:presLayoutVars>
      </dgm:prSet>
      <dgm:spPr/>
    </dgm:pt>
    <dgm:pt modelId="{917A5B75-E223-456B-B826-A2B4E6208EEE}" type="pres">
      <dgm:prSet presAssocID="{D1263EC7-7F7F-40B2-BAF1-997B5B4DE75D}" presName="Childtext1" presStyleLbl="revTx" presStyleIdx="0" presStyleCnt="9">
        <dgm:presLayoutVars>
          <dgm:chMax val="0"/>
          <dgm:chPref val="0"/>
          <dgm:bulletEnabled/>
        </dgm:presLayoutVars>
      </dgm:prSet>
      <dgm:spPr/>
    </dgm:pt>
    <dgm:pt modelId="{2B5C3B42-7CEA-4E9B-9893-DA840AC3EE08}" type="pres">
      <dgm:prSet presAssocID="{D1263EC7-7F7F-40B2-BAF1-997B5B4DE75D}" presName="ConnectLine" presStyleLbl="sibTrans1D1" presStyleIdx="0" presStyleCnt="9"/>
      <dgm:spPr>
        <a:noFill/>
        <a:ln w="12700" cap="flat" cmpd="sng" algn="ctr">
          <a:solidFill>
            <a:schemeClr val="accent1">
              <a:hueOff val="0"/>
              <a:satOff val="0"/>
              <a:lumOff val="0"/>
              <a:alphaOff val="0"/>
            </a:schemeClr>
          </a:solidFill>
          <a:prstDash val="dash"/>
        </a:ln>
        <a:effectLst/>
      </dgm:spPr>
    </dgm:pt>
    <dgm:pt modelId="{2BDA611D-4863-4030-8062-91B6C2366AF3}" type="pres">
      <dgm:prSet presAssocID="{D1263EC7-7F7F-40B2-BAF1-997B5B4DE75D}" presName="ConnectLineEnd" presStyleLbl="node1" presStyleIdx="0" presStyleCnt="9"/>
      <dgm:spPr>
        <a:solidFill>
          <a:schemeClr val="tx2">
            <a:lumMod val="60000"/>
            <a:lumOff val="40000"/>
          </a:schemeClr>
        </a:solidFill>
        <a:ln>
          <a:solidFill>
            <a:schemeClr val="accent2"/>
          </a:solidFill>
        </a:ln>
      </dgm:spPr>
    </dgm:pt>
    <dgm:pt modelId="{FCB4D329-1C7E-4558-BC26-99FA841947A0}" type="pres">
      <dgm:prSet presAssocID="{D1263EC7-7F7F-40B2-BAF1-997B5B4DE75D}" presName="EmptyPane" presStyleCnt="0"/>
      <dgm:spPr/>
    </dgm:pt>
    <dgm:pt modelId="{8325D313-3142-462A-B46C-6FDCFCCE7CEC}" type="pres">
      <dgm:prSet presAssocID="{71346A5F-93A0-4142-BB45-00016157FAAD}" presName="spaceBetweenRectangles" presStyleLbl="fgAcc1" presStyleIdx="0" presStyleCnt="8"/>
      <dgm:spPr/>
    </dgm:pt>
    <dgm:pt modelId="{7CD98D46-04F0-4E2D-A087-BB925E3AEC9D}" type="pres">
      <dgm:prSet presAssocID="{F584D56E-2382-47C1-9DCE-E6F2CF2A2607}" presName="composite" presStyleCnt="0"/>
      <dgm:spPr/>
    </dgm:pt>
    <dgm:pt modelId="{63FA6CC9-59D1-46F8-9DFA-C0D3B3A2CD46}" type="pres">
      <dgm:prSet presAssocID="{F584D56E-2382-47C1-9DCE-E6F2CF2A2607}" presName="Parent1" presStyleLbl="alignNode1" presStyleIdx="1" presStyleCnt="9" custScaleX="119347" custLinFactNeighborX="5626" custLinFactNeighborY="870">
        <dgm:presLayoutVars>
          <dgm:chMax val="1"/>
          <dgm:chPref val="1"/>
          <dgm:bulletEnabled val="1"/>
        </dgm:presLayoutVars>
      </dgm:prSet>
      <dgm:spPr/>
    </dgm:pt>
    <dgm:pt modelId="{2484657E-64A6-47B7-AE16-0060340FD37E}" type="pres">
      <dgm:prSet presAssocID="{F584D56E-2382-47C1-9DCE-E6F2CF2A2607}" presName="Childtext1" presStyleLbl="revTx" presStyleIdx="1" presStyleCnt="9">
        <dgm:presLayoutVars>
          <dgm:chMax val="0"/>
          <dgm:chPref val="0"/>
          <dgm:bulletEnabled/>
        </dgm:presLayoutVars>
      </dgm:prSet>
      <dgm:spPr/>
    </dgm:pt>
    <dgm:pt modelId="{2F5664AC-09A3-4C56-95D6-6744C1C6AA0C}" type="pres">
      <dgm:prSet presAssocID="{F584D56E-2382-47C1-9DCE-E6F2CF2A2607}" presName="ConnectLine" presStyleLbl="sibTrans1D1" presStyleIdx="1" presStyleCnt="9"/>
      <dgm:spPr>
        <a:noFill/>
        <a:ln w="12700" cap="flat" cmpd="sng" algn="ctr">
          <a:solidFill>
            <a:schemeClr val="accent1">
              <a:hueOff val="0"/>
              <a:satOff val="0"/>
              <a:lumOff val="0"/>
              <a:alphaOff val="0"/>
            </a:schemeClr>
          </a:solidFill>
          <a:prstDash val="dash"/>
        </a:ln>
        <a:effectLst/>
      </dgm:spPr>
    </dgm:pt>
    <dgm:pt modelId="{095B7F98-73F8-453F-943E-9D405EF34C3C}" type="pres">
      <dgm:prSet presAssocID="{F584D56E-2382-47C1-9DCE-E6F2CF2A2607}" presName="ConnectLineEnd" presStyleLbl="node1" presStyleIdx="1" presStyleCnt="9"/>
      <dgm:spPr>
        <a:solidFill>
          <a:schemeClr val="tx2">
            <a:lumMod val="60000"/>
            <a:lumOff val="40000"/>
          </a:schemeClr>
        </a:solidFill>
        <a:ln>
          <a:solidFill>
            <a:schemeClr val="accent2"/>
          </a:solidFill>
        </a:ln>
      </dgm:spPr>
    </dgm:pt>
    <dgm:pt modelId="{DE904B10-8CDD-4949-9F0C-1FF7477FB02D}" type="pres">
      <dgm:prSet presAssocID="{F584D56E-2382-47C1-9DCE-E6F2CF2A2607}" presName="EmptyPane" presStyleCnt="0"/>
      <dgm:spPr/>
    </dgm:pt>
    <dgm:pt modelId="{A6FFC493-7230-4D35-AE94-FC2AF2654598}" type="pres">
      <dgm:prSet presAssocID="{E2B683FE-FA35-4E4D-A871-900833CE2D9F}" presName="spaceBetweenRectangles" presStyleLbl="fgAcc1" presStyleIdx="1" presStyleCnt="8"/>
      <dgm:spPr/>
    </dgm:pt>
    <dgm:pt modelId="{8D0F0986-B62D-4B89-953D-6D6C0AFC84BD}" type="pres">
      <dgm:prSet presAssocID="{834D86A3-A498-4748-A359-8CB5B1D6DE7C}" presName="composite" presStyleCnt="0"/>
      <dgm:spPr/>
    </dgm:pt>
    <dgm:pt modelId="{7ED557F1-3E0C-4D9E-B206-3128D8D9F353}" type="pres">
      <dgm:prSet presAssocID="{834D86A3-A498-4748-A359-8CB5B1D6DE7C}" presName="Parent1" presStyleLbl="alignNode1" presStyleIdx="2" presStyleCnt="9" custScaleX="137521">
        <dgm:presLayoutVars>
          <dgm:chMax val="1"/>
          <dgm:chPref val="1"/>
          <dgm:bulletEnabled val="1"/>
        </dgm:presLayoutVars>
      </dgm:prSet>
      <dgm:spPr/>
    </dgm:pt>
    <dgm:pt modelId="{DDDFE3A0-66DC-4EB5-A60D-C505BB06EA29}" type="pres">
      <dgm:prSet presAssocID="{834D86A3-A498-4748-A359-8CB5B1D6DE7C}" presName="Childtext1" presStyleLbl="revTx" presStyleIdx="2" presStyleCnt="9">
        <dgm:presLayoutVars>
          <dgm:chMax val="0"/>
          <dgm:chPref val="0"/>
          <dgm:bulletEnabled/>
        </dgm:presLayoutVars>
      </dgm:prSet>
      <dgm:spPr/>
    </dgm:pt>
    <dgm:pt modelId="{FA2B538A-AF70-47D8-A7DA-A0AF56225780}" type="pres">
      <dgm:prSet presAssocID="{834D86A3-A498-4748-A359-8CB5B1D6DE7C}" presName="ConnectLine" presStyleLbl="sibTrans1D1" presStyleIdx="2" presStyleCnt="9"/>
      <dgm:spPr>
        <a:noFill/>
        <a:ln w="12700" cap="flat" cmpd="sng" algn="ctr">
          <a:solidFill>
            <a:schemeClr val="accent1">
              <a:hueOff val="0"/>
              <a:satOff val="0"/>
              <a:lumOff val="0"/>
              <a:alphaOff val="0"/>
            </a:schemeClr>
          </a:solidFill>
          <a:prstDash val="dash"/>
        </a:ln>
        <a:effectLst/>
      </dgm:spPr>
    </dgm:pt>
    <dgm:pt modelId="{6423CD6E-FCB9-4BCB-8134-5E11763D19AB}" type="pres">
      <dgm:prSet presAssocID="{834D86A3-A498-4748-A359-8CB5B1D6DE7C}" presName="ConnectLineEnd" presStyleLbl="node1" presStyleIdx="2" presStyleCnt="9"/>
      <dgm:spPr>
        <a:solidFill>
          <a:schemeClr val="tx2">
            <a:lumMod val="60000"/>
            <a:lumOff val="40000"/>
          </a:schemeClr>
        </a:solidFill>
        <a:ln>
          <a:solidFill>
            <a:schemeClr val="accent2"/>
          </a:solidFill>
        </a:ln>
      </dgm:spPr>
    </dgm:pt>
    <dgm:pt modelId="{5ED645AF-9D82-4D8A-8618-0DE33540DCB2}" type="pres">
      <dgm:prSet presAssocID="{834D86A3-A498-4748-A359-8CB5B1D6DE7C}" presName="EmptyPane" presStyleCnt="0"/>
      <dgm:spPr/>
    </dgm:pt>
    <dgm:pt modelId="{2A8B6314-30D6-4F91-B193-3ABB4E185CC7}" type="pres">
      <dgm:prSet presAssocID="{B4FDAB32-F31A-457F-8EB0-46F7441A14D5}" presName="spaceBetweenRectangles" presStyleLbl="fgAcc1" presStyleIdx="2" presStyleCnt="8"/>
      <dgm:spPr/>
    </dgm:pt>
    <dgm:pt modelId="{FAEE0EB9-19C8-4ECD-A020-244B98D4896B}" type="pres">
      <dgm:prSet presAssocID="{52E6F070-0FA1-4411-A285-542CAFA9D3D0}" presName="composite" presStyleCnt="0"/>
      <dgm:spPr/>
    </dgm:pt>
    <dgm:pt modelId="{A34FD923-953B-449C-8BE0-610D9D23344D}" type="pres">
      <dgm:prSet presAssocID="{52E6F070-0FA1-4411-A285-542CAFA9D3D0}" presName="Parent1" presStyleLbl="alignNode1" presStyleIdx="3" presStyleCnt="9" custScaleX="123628">
        <dgm:presLayoutVars>
          <dgm:chMax val="1"/>
          <dgm:chPref val="1"/>
          <dgm:bulletEnabled val="1"/>
        </dgm:presLayoutVars>
      </dgm:prSet>
      <dgm:spPr/>
    </dgm:pt>
    <dgm:pt modelId="{CECCA708-1586-4A2B-AAE7-0831F6AA72C5}" type="pres">
      <dgm:prSet presAssocID="{52E6F070-0FA1-4411-A285-542CAFA9D3D0}" presName="Childtext1" presStyleLbl="revTx" presStyleIdx="3" presStyleCnt="9">
        <dgm:presLayoutVars>
          <dgm:chMax val="0"/>
          <dgm:chPref val="0"/>
          <dgm:bulletEnabled/>
        </dgm:presLayoutVars>
      </dgm:prSet>
      <dgm:spPr/>
    </dgm:pt>
    <dgm:pt modelId="{775788F0-3CAA-4E33-8911-1B01A6FAD37B}" type="pres">
      <dgm:prSet presAssocID="{52E6F070-0FA1-4411-A285-542CAFA9D3D0}" presName="ConnectLine" presStyleLbl="sibTrans1D1" presStyleIdx="3" presStyleCnt="9"/>
      <dgm:spPr>
        <a:noFill/>
        <a:ln w="12700" cap="flat" cmpd="sng" algn="ctr">
          <a:solidFill>
            <a:schemeClr val="accent1">
              <a:hueOff val="0"/>
              <a:satOff val="0"/>
              <a:lumOff val="0"/>
              <a:alphaOff val="0"/>
            </a:schemeClr>
          </a:solidFill>
          <a:prstDash val="dash"/>
        </a:ln>
        <a:effectLst/>
      </dgm:spPr>
    </dgm:pt>
    <dgm:pt modelId="{8A1007C7-A3C3-4AE5-B5E6-A2DF9D6BFBA2}" type="pres">
      <dgm:prSet presAssocID="{52E6F070-0FA1-4411-A285-542CAFA9D3D0}" presName="ConnectLineEnd" presStyleLbl="node1" presStyleIdx="3" presStyleCnt="9"/>
      <dgm:spPr>
        <a:solidFill>
          <a:schemeClr val="tx2">
            <a:lumMod val="60000"/>
            <a:lumOff val="40000"/>
          </a:schemeClr>
        </a:solidFill>
        <a:ln>
          <a:solidFill>
            <a:schemeClr val="accent2"/>
          </a:solidFill>
        </a:ln>
      </dgm:spPr>
    </dgm:pt>
    <dgm:pt modelId="{409533FF-3E80-4944-AFB2-C7629B5CB40D}" type="pres">
      <dgm:prSet presAssocID="{52E6F070-0FA1-4411-A285-542CAFA9D3D0}" presName="EmptyPane" presStyleCnt="0"/>
      <dgm:spPr/>
    </dgm:pt>
    <dgm:pt modelId="{983D2752-556C-4C99-BC7C-77FA1F0D4C25}" type="pres">
      <dgm:prSet presAssocID="{BD929602-9547-4CEF-8343-8383C64887E7}" presName="spaceBetweenRectangles" presStyleLbl="fgAcc1" presStyleIdx="3" presStyleCnt="8"/>
      <dgm:spPr/>
    </dgm:pt>
    <dgm:pt modelId="{AD02E941-4570-44DA-AB2D-B339B25518B3}" type="pres">
      <dgm:prSet presAssocID="{BF2FBDE3-2BD5-4057-8185-DDFF10091B9B}" presName="composite" presStyleCnt="0"/>
      <dgm:spPr/>
    </dgm:pt>
    <dgm:pt modelId="{E5250D46-FEAE-4C22-8EB7-50BF53FAA196}" type="pres">
      <dgm:prSet presAssocID="{BF2FBDE3-2BD5-4057-8185-DDFF10091B9B}" presName="Parent1" presStyleLbl="alignNode1" presStyleIdx="4" presStyleCnt="9" custScaleX="215089">
        <dgm:presLayoutVars>
          <dgm:chMax val="1"/>
          <dgm:chPref val="1"/>
          <dgm:bulletEnabled val="1"/>
        </dgm:presLayoutVars>
      </dgm:prSet>
      <dgm:spPr/>
    </dgm:pt>
    <dgm:pt modelId="{FE3BC1EB-1B8C-42B7-8067-7F66CBE2A3A3}" type="pres">
      <dgm:prSet presAssocID="{BF2FBDE3-2BD5-4057-8185-DDFF10091B9B}" presName="Childtext1" presStyleLbl="revTx" presStyleIdx="4" presStyleCnt="9">
        <dgm:presLayoutVars>
          <dgm:chMax val="0"/>
          <dgm:chPref val="0"/>
          <dgm:bulletEnabled/>
        </dgm:presLayoutVars>
      </dgm:prSet>
      <dgm:spPr/>
    </dgm:pt>
    <dgm:pt modelId="{FFA70963-722D-4E92-9484-2A7652FDA912}" type="pres">
      <dgm:prSet presAssocID="{BF2FBDE3-2BD5-4057-8185-DDFF10091B9B}" presName="ConnectLine" presStyleLbl="sibTrans1D1" presStyleIdx="4" presStyleCnt="9"/>
      <dgm:spPr>
        <a:noFill/>
        <a:ln w="12700" cap="flat" cmpd="sng" algn="ctr">
          <a:solidFill>
            <a:schemeClr val="accent1">
              <a:hueOff val="0"/>
              <a:satOff val="0"/>
              <a:lumOff val="0"/>
              <a:alphaOff val="0"/>
            </a:schemeClr>
          </a:solidFill>
          <a:prstDash val="dash"/>
        </a:ln>
        <a:effectLst/>
      </dgm:spPr>
    </dgm:pt>
    <dgm:pt modelId="{9192F9B6-489D-4195-B317-A459F13BC291}" type="pres">
      <dgm:prSet presAssocID="{BF2FBDE3-2BD5-4057-8185-DDFF10091B9B}" presName="ConnectLineEnd" presStyleLbl="node1" presStyleIdx="4" presStyleCnt="9"/>
      <dgm:spPr>
        <a:solidFill>
          <a:schemeClr val="tx2">
            <a:lumMod val="60000"/>
            <a:lumOff val="40000"/>
          </a:schemeClr>
        </a:solidFill>
        <a:ln>
          <a:solidFill>
            <a:schemeClr val="accent2"/>
          </a:solidFill>
        </a:ln>
      </dgm:spPr>
    </dgm:pt>
    <dgm:pt modelId="{4949EFE6-209D-43D8-8136-29FCB62E3797}" type="pres">
      <dgm:prSet presAssocID="{BF2FBDE3-2BD5-4057-8185-DDFF10091B9B}" presName="EmptyPane" presStyleCnt="0"/>
      <dgm:spPr/>
    </dgm:pt>
    <dgm:pt modelId="{DDA4FBA4-87CD-4902-A3F9-96385215880D}" type="pres">
      <dgm:prSet presAssocID="{BF7E8F96-4523-4290-B5CF-2569106D8B21}" presName="spaceBetweenRectangles" presStyleLbl="fgAcc1" presStyleIdx="4" presStyleCnt="8"/>
      <dgm:spPr/>
    </dgm:pt>
    <dgm:pt modelId="{AEB4A742-2F96-415B-BA5A-283D7A050BFC}" type="pres">
      <dgm:prSet presAssocID="{7FC8D87C-67FD-4E8B-99AE-E1E7FB5F5C42}" presName="composite" presStyleCnt="0"/>
      <dgm:spPr/>
    </dgm:pt>
    <dgm:pt modelId="{E2B5531E-7487-412D-B77E-573071528A82}" type="pres">
      <dgm:prSet presAssocID="{7FC8D87C-67FD-4E8B-99AE-E1E7FB5F5C42}" presName="Parent1" presStyleLbl="alignNode1" presStyleIdx="5" presStyleCnt="9" custScaleX="127209">
        <dgm:presLayoutVars>
          <dgm:chMax val="1"/>
          <dgm:chPref val="1"/>
          <dgm:bulletEnabled val="1"/>
        </dgm:presLayoutVars>
      </dgm:prSet>
      <dgm:spPr/>
    </dgm:pt>
    <dgm:pt modelId="{0322B783-460B-40FC-B15F-C9273BB22C47}" type="pres">
      <dgm:prSet presAssocID="{7FC8D87C-67FD-4E8B-99AE-E1E7FB5F5C42}" presName="Childtext1" presStyleLbl="revTx" presStyleIdx="5" presStyleCnt="9">
        <dgm:presLayoutVars>
          <dgm:chMax val="0"/>
          <dgm:chPref val="0"/>
          <dgm:bulletEnabled/>
        </dgm:presLayoutVars>
      </dgm:prSet>
      <dgm:spPr/>
    </dgm:pt>
    <dgm:pt modelId="{CBEF0D4E-73C9-4D24-8AE6-39D2E6B7F76A}" type="pres">
      <dgm:prSet presAssocID="{7FC8D87C-67FD-4E8B-99AE-E1E7FB5F5C42}" presName="ConnectLine" presStyleLbl="sibTrans1D1" presStyleIdx="5" presStyleCnt="9"/>
      <dgm:spPr>
        <a:noFill/>
        <a:ln w="12700" cap="flat" cmpd="sng" algn="ctr">
          <a:solidFill>
            <a:schemeClr val="accent1">
              <a:hueOff val="0"/>
              <a:satOff val="0"/>
              <a:lumOff val="0"/>
              <a:alphaOff val="0"/>
            </a:schemeClr>
          </a:solidFill>
          <a:prstDash val="dash"/>
        </a:ln>
        <a:effectLst/>
      </dgm:spPr>
    </dgm:pt>
    <dgm:pt modelId="{B224A504-67DE-485B-8023-ADD5E1E6EBA6}" type="pres">
      <dgm:prSet presAssocID="{7FC8D87C-67FD-4E8B-99AE-E1E7FB5F5C42}" presName="ConnectLineEnd" presStyleLbl="node1" presStyleIdx="5" presStyleCnt="9"/>
      <dgm:spPr>
        <a:solidFill>
          <a:schemeClr val="tx2">
            <a:lumMod val="60000"/>
            <a:lumOff val="40000"/>
          </a:schemeClr>
        </a:solidFill>
        <a:ln>
          <a:solidFill>
            <a:schemeClr val="accent2"/>
          </a:solidFill>
        </a:ln>
      </dgm:spPr>
    </dgm:pt>
    <dgm:pt modelId="{6ABC0C79-7208-4C17-AACD-5739A1994A83}" type="pres">
      <dgm:prSet presAssocID="{7FC8D87C-67FD-4E8B-99AE-E1E7FB5F5C42}" presName="EmptyPane" presStyleCnt="0"/>
      <dgm:spPr/>
    </dgm:pt>
    <dgm:pt modelId="{D22A74BC-5B10-4A9C-99D7-E3C6E4AEB4AE}" type="pres">
      <dgm:prSet presAssocID="{6D3DB684-0F79-48A4-82F0-F3438C76B86F}" presName="spaceBetweenRectangles" presStyleLbl="fgAcc1" presStyleIdx="5" presStyleCnt="8"/>
      <dgm:spPr/>
    </dgm:pt>
    <dgm:pt modelId="{BB2FD7EF-F382-495C-A57F-A67E0F28CEBA}" type="pres">
      <dgm:prSet presAssocID="{CD05FB02-CD63-4125-BECB-631A9D242D61}" presName="composite" presStyleCnt="0"/>
      <dgm:spPr/>
    </dgm:pt>
    <dgm:pt modelId="{6F56B535-8439-4154-B90C-1C462456C80D}" type="pres">
      <dgm:prSet presAssocID="{CD05FB02-CD63-4125-BECB-631A9D242D61}" presName="Parent1" presStyleLbl="alignNode1" presStyleIdx="6" presStyleCnt="9" custScaleX="157806">
        <dgm:presLayoutVars>
          <dgm:chMax val="1"/>
          <dgm:chPref val="1"/>
          <dgm:bulletEnabled val="1"/>
        </dgm:presLayoutVars>
      </dgm:prSet>
      <dgm:spPr/>
    </dgm:pt>
    <dgm:pt modelId="{4B56663A-7001-430D-8481-E1E0D81E9799}" type="pres">
      <dgm:prSet presAssocID="{CD05FB02-CD63-4125-BECB-631A9D242D61}" presName="Childtext1" presStyleLbl="revTx" presStyleIdx="6" presStyleCnt="9">
        <dgm:presLayoutVars>
          <dgm:chMax val="0"/>
          <dgm:chPref val="0"/>
          <dgm:bulletEnabled/>
        </dgm:presLayoutVars>
      </dgm:prSet>
      <dgm:spPr/>
    </dgm:pt>
    <dgm:pt modelId="{7833606B-CE71-4AF3-BC88-8004C49922F2}" type="pres">
      <dgm:prSet presAssocID="{CD05FB02-CD63-4125-BECB-631A9D242D61}" presName="ConnectLine" presStyleLbl="sibTrans1D1" presStyleIdx="6" presStyleCnt="9"/>
      <dgm:spPr>
        <a:noFill/>
        <a:ln w="12700" cap="flat" cmpd="sng" algn="ctr">
          <a:solidFill>
            <a:schemeClr val="accent1">
              <a:hueOff val="0"/>
              <a:satOff val="0"/>
              <a:lumOff val="0"/>
              <a:alphaOff val="0"/>
            </a:schemeClr>
          </a:solidFill>
          <a:prstDash val="dash"/>
        </a:ln>
        <a:effectLst/>
      </dgm:spPr>
    </dgm:pt>
    <dgm:pt modelId="{CF9B19B0-E08F-4D38-AFF7-AAD266C6FC2B}" type="pres">
      <dgm:prSet presAssocID="{CD05FB02-CD63-4125-BECB-631A9D242D61}" presName="ConnectLineEnd" presStyleLbl="node1" presStyleIdx="6" presStyleCnt="9"/>
      <dgm:spPr>
        <a:solidFill>
          <a:schemeClr val="tx2">
            <a:lumMod val="60000"/>
            <a:lumOff val="40000"/>
          </a:schemeClr>
        </a:solidFill>
        <a:ln>
          <a:solidFill>
            <a:schemeClr val="accent2"/>
          </a:solidFill>
        </a:ln>
      </dgm:spPr>
    </dgm:pt>
    <dgm:pt modelId="{D2D71FC2-A04D-4C3C-A04B-CC6D28982D00}" type="pres">
      <dgm:prSet presAssocID="{CD05FB02-CD63-4125-BECB-631A9D242D61}" presName="EmptyPane" presStyleCnt="0"/>
      <dgm:spPr/>
    </dgm:pt>
    <dgm:pt modelId="{CEFDF7E6-3E1D-9A4F-92A7-D3D4B897E934}" type="pres">
      <dgm:prSet presAssocID="{0AB8B4B7-2A36-4E0E-B5DF-9C2874D10317}" presName="spaceBetweenRectangles" presStyleLbl="fgAcc1" presStyleIdx="6" presStyleCnt="8"/>
      <dgm:spPr/>
    </dgm:pt>
    <dgm:pt modelId="{BB444C32-01CF-2A48-B542-110E3A50722D}" type="pres">
      <dgm:prSet presAssocID="{D66162DE-7A86-464A-871D-5F9FB08859F6}" presName="composite" presStyleCnt="0"/>
      <dgm:spPr/>
    </dgm:pt>
    <dgm:pt modelId="{0BD7DFD0-18E4-7044-909D-0D1483573D35}" type="pres">
      <dgm:prSet presAssocID="{D66162DE-7A86-464A-871D-5F9FB08859F6}" presName="Parent1" presStyleLbl="alignNode1" presStyleIdx="7" presStyleCnt="9" custScaleX="130069">
        <dgm:presLayoutVars>
          <dgm:chMax val="1"/>
          <dgm:chPref val="1"/>
          <dgm:bulletEnabled val="1"/>
        </dgm:presLayoutVars>
      </dgm:prSet>
      <dgm:spPr/>
    </dgm:pt>
    <dgm:pt modelId="{7B364423-D51B-B84D-9C5D-AC6734AAB2E7}" type="pres">
      <dgm:prSet presAssocID="{D66162DE-7A86-464A-871D-5F9FB08859F6}" presName="Childtext1" presStyleLbl="revTx" presStyleIdx="7" presStyleCnt="9">
        <dgm:presLayoutVars>
          <dgm:chMax val="0"/>
          <dgm:chPref val="0"/>
          <dgm:bulletEnabled/>
        </dgm:presLayoutVars>
      </dgm:prSet>
      <dgm:spPr/>
    </dgm:pt>
    <dgm:pt modelId="{CCF04345-8F8C-E949-B1F3-9F279BDA3DFA}" type="pres">
      <dgm:prSet presAssocID="{D66162DE-7A86-464A-871D-5F9FB08859F6}" presName="ConnectLine" presStyleLbl="sibTrans1D1" presStyleIdx="7" presStyleCnt="9"/>
      <dgm:spPr>
        <a:noFill/>
        <a:ln w="12700" cap="flat" cmpd="sng" algn="ctr">
          <a:solidFill>
            <a:schemeClr val="accent1">
              <a:hueOff val="0"/>
              <a:satOff val="0"/>
              <a:lumOff val="0"/>
              <a:alphaOff val="0"/>
            </a:schemeClr>
          </a:solidFill>
          <a:prstDash val="dash"/>
          <a:miter lim="800000"/>
        </a:ln>
        <a:effectLst/>
      </dgm:spPr>
    </dgm:pt>
    <dgm:pt modelId="{D3D8E937-5AF4-1947-98E2-7F1ADBAE9AC2}" type="pres">
      <dgm:prSet presAssocID="{D66162DE-7A86-464A-871D-5F9FB08859F6}" presName="ConnectLineEnd" presStyleLbl="node1" presStyleIdx="7" presStyleCnt="9"/>
      <dgm:spPr/>
    </dgm:pt>
    <dgm:pt modelId="{806F695F-4F86-0A46-B220-4BFEE093C870}" type="pres">
      <dgm:prSet presAssocID="{D66162DE-7A86-464A-871D-5F9FB08859F6}" presName="EmptyPane" presStyleCnt="0"/>
      <dgm:spPr/>
    </dgm:pt>
    <dgm:pt modelId="{64083251-53A4-E446-BCD5-645C58ABC38B}" type="pres">
      <dgm:prSet presAssocID="{E3FBE2E0-344C-1A4F-A01C-4FCF15EDEA4C}" presName="spaceBetweenRectangles" presStyleLbl="fgAcc1" presStyleIdx="7" presStyleCnt="8"/>
      <dgm:spPr/>
    </dgm:pt>
    <dgm:pt modelId="{2E449BD5-4B54-9D4F-AEBC-736F76324129}" type="pres">
      <dgm:prSet presAssocID="{26A75FDD-A75C-394E-9912-E4925065C0F6}" presName="composite" presStyleCnt="0"/>
      <dgm:spPr/>
    </dgm:pt>
    <dgm:pt modelId="{9E64A963-719D-2540-881A-7888A004B7B7}" type="pres">
      <dgm:prSet presAssocID="{26A75FDD-A75C-394E-9912-E4925065C0F6}" presName="Parent1" presStyleLbl="alignNode1" presStyleIdx="8" presStyleCnt="9">
        <dgm:presLayoutVars>
          <dgm:chMax val="1"/>
          <dgm:chPref val="1"/>
          <dgm:bulletEnabled val="1"/>
        </dgm:presLayoutVars>
      </dgm:prSet>
      <dgm:spPr/>
    </dgm:pt>
    <dgm:pt modelId="{D1F59940-8F34-F84E-9553-8C72906D8DC1}" type="pres">
      <dgm:prSet presAssocID="{26A75FDD-A75C-394E-9912-E4925065C0F6}" presName="Childtext1" presStyleLbl="revTx" presStyleIdx="8" presStyleCnt="9">
        <dgm:presLayoutVars>
          <dgm:chMax val="0"/>
          <dgm:chPref val="0"/>
          <dgm:bulletEnabled/>
        </dgm:presLayoutVars>
      </dgm:prSet>
      <dgm:spPr/>
    </dgm:pt>
    <dgm:pt modelId="{A52CFE0E-8603-8645-9BEF-777634A8D41F}" type="pres">
      <dgm:prSet presAssocID="{26A75FDD-A75C-394E-9912-E4925065C0F6}" presName="ConnectLine" presStyleLbl="sibTrans1D1" presStyleIdx="8" presStyleCnt="9"/>
      <dgm:spPr>
        <a:noFill/>
        <a:ln w="12700" cap="flat" cmpd="sng" algn="ctr">
          <a:solidFill>
            <a:schemeClr val="accent1">
              <a:hueOff val="0"/>
              <a:satOff val="0"/>
              <a:lumOff val="0"/>
              <a:alphaOff val="0"/>
            </a:schemeClr>
          </a:solidFill>
          <a:prstDash val="dash"/>
          <a:miter lim="800000"/>
        </a:ln>
        <a:effectLst/>
      </dgm:spPr>
    </dgm:pt>
    <dgm:pt modelId="{B7582F25-85C0-E545-845A-BB68FEDFC9DD}" type="pres">
      <dgm:prSet presAssocID="{26A75FDD-A75C-394E-9912-E4925065C0F6}" presName="ConnectLineEnd" presStyleLbl="node1" presStyleIdx="8" presStyleCnt="9"/>
      <dgm:spPr/>
    </dgm:pt>
    <dgm:pt modelId="{A0CAF865-805B-F04D-BC16-A280EB266D7F}" type="pres">
      <dgm:prSet presAssocID="{26A75FDD-A75C-394E-9912-E4925065C0F6}" presName="EmptyPane" presStyleCnt="0"/>
      <dgm:spPr/>
    </dgm:pt>
  </dgm:ptLst>
  <dgm:cxnLst>
    <dgm:cxn modelId="{5013D502-73DA-4EA3-91E5-7093DD926958}" type="presOf" srcId="{BF2FBDE3-2BD5-4057-8185-DDFF10091B9B}" destId="{E5250D46-FEAE-4C22-8EB7-50BF53FAA196}" srcOrd="0" destOrd="0" presId="urn:microsoft.com/office/officeart/2016/7/layout/HexagonTimeline"/>
    <dgm:cxn modelId="{FC7DEA04-2D24-D44B-B4F5-B0AC19D00E42}" srcId="{4D58449F-F4F5-4ADF-BC62-DF89FE95002F}" destId="{26A75FDD-A75C-394E-9912-E4925065C0F6}" srcOrd="8" destOrd="0" parTransId="{F8F3D562-9B9B-204E-A9BB-FD03B8A998A8}" sibTransId="{18E9FA59-1217-D541-8A31-CEA4F822CC09}"/>
    <dgm:cxn modelId="{04D4F007-1A86-F64C-8BC1-A8EAFE3BC572}" type="presOf" srcId="{26A75FDD-A75C-394E-9912-E4925065C0F6}" destId="{9E64A963-719D-2540-881A-7888A004B7B7}" srcOrd="0" destOrd="0" presId="urn:microsoft.com/office/officeart/2016/7/layout/HexagonTimeline"/>
    <dgm:cxn modelId="{2939000E-38FD-470B-9388-2CB9E25EFCB6}" srcId="{BF2FBDE3-2BD5-4057-8185-DDFF10091B9B}" destId="{B72822D0-DF9D-44E4-A396-EEFBD5E3BF3D}" srcOrd="0" destOrd="0" parTransId="{37E4095A-9BCE-47A6-B110-9E44EBF0CAC9}" sibTransId="{8E1772FC-729E-4B05-96DB-BAB3EB920AEE}"/>
    <dgm:cxn modelId="{4AD2541B-026A-42EE-AAA2-512A8B585930}" srcId="{4D58449F-F4F5-4ADF-BC62-DF89FE95002F}" destId="{F584D56E-2382-47C1-9DCE-E6F2CF2A2607}" srcOrd="1" destOrd="0" parTransId="{E331D58F-7B0B-4062-B96B-B17F39E526B1}" sibTransId="{E2B683FE-FA35-4E4D-A871-900833CE2D9F}"/>
    <dgm:cxn modelId="{4553EF23-959E-4326-845E-BDD40CAC244D}" type="presOf" srcId="{9E97E15F-54F6-4C2B-832F-109966BEA0F0}" destId="{CECCA708-1586-4A2B-AAE7-0831F6AA72C5}" srcOrd="0" destOrd="0" presId="urn:microsoft.com/office/officeart/2016/7/layout/HexagonTimeline"/>
    <dgm:cxn modelId="{81902533-EA1B-4547-98AB-6DC08401E935}" srcId="{4D58449F-F4F5-4ADF-BC62-DF89FE95002F}" destId="{D66162DE-7A86-464A-871D-5F9FB08859F6}" srcOrd="7" destOrd="0" parTransId="{0B77DEBF-CCED-3A4D-8AD1-416435D76C59}" sibTransId="{E3FBE2E0-344C-1A4F-A01C-4FCF15EDEA4C}"/>
    <dgm:cxn modelId="{DCBADB35-9859-4E91-B306-BE85FE3FA334}" type="presOf" srcId="{0FB6577D-367B-4CD1-98A0-899E47B1D863}" destId="{DDDFE3A0-66DC-4EB5-A60D-C505BB06EA29}" srcOrd="0" destOrd="0" presId="urn:microsoft.com/office/officeart/2016/7/layout/HexagonTimeline"/>
    <dgm:cxn modelId="{0AEE1D5B-C093-48CA-AF59-64C406567B33}" srcId="{F584D56E-2382-47C1-9DCE-E6F2CF2A2607}" destId="{8544B72C-1A2A-4937-86CB-7AED94654F3D}" srcOrd="0" destOrd="0" parTransId="{800F00DF-E44C-4C75-9136-C455B3DD7817}" sibTransId="{4FC054DA-7328-4CAC-B270-508CF4FAD9F4}"/>
    <dgm:cxn modelId="{323DEE5D-1EE0-4998-AC00-0DACFD176FF8}" srcId="{52E6F070-0FA1-4411-A285-542CAFA9D3D0}" destId="{9E97E15F-54F6-4C2B-832F-109966BEA0F0}" srcOrd="0" destOrd="0" parTransId="{C71070AF-B625-41B9-A77C-9F849545802E}" sibTransId="{288FBEA5-F8BC-41B0-9E6C-29B5216549A1}"/>
    <dgm:cxn modelId="{EBE34847-0535-438E-B17C-DE15ADD91F99}" type="presOf" srcId="{52E6F070-0FA1-4411-A285-542CAFA9D3D0}" destId="{A34FD923-953B-449C-8BE0-610D9D23344D}" srcOrd="0" destOrd="0" presId="urn:microsoft.com/office/officeart/2016/7/layout/HexagonTimeline"/>
    <dgm:cxn modelId="{E1067C68-7CC1-45D4-A9B0-D7506D5770BC}" srcId="{4D58449F-F4F5-4ADF-BC62-DF89FE95002F}" destId="{D1263EC7-7F7F-40B2-BAF1-997B5B4DE75D}" srcOrd="0" destOrd="0" parTransId="{82F36E0B-F0CB-4A34-AF39-46801FA1F6D0}" sibTransId="{71346A5F-93A0-4142-BB45-00016157FAAD}"/>
    <dgm:cxn modelId="{48541B6D-B397-477D-BC0B-CC5B122C89AD}" srcId="{4D58449F-F4F5-4ADF-BC62-DF89FE95002F}" destId="{52E6F070-0FA1-4411-A285-542CAFA9D3D0}" srcOrd="3" destOrd="0" parTransId="{8CA68368-9842-4AAF-B7D5-18C3B831782D}" sibTransId="{BD929602-9547-4CEF-8343-8383C64887E7}"/>
    <dgm:cxn modelId="{7E8DDC6F-3E7D-44B4-A229-78E500704D36}" type="presOf" srcId="{4E1FA2A5-077D-4F22-8A92-F58AB923C972}" destId="{917A5B75-E223-456B-B826-A2B4E6208EEE}" srcOrd="0" destOrd="0" presId="urn:microsoft.com/office/officeart/2016/7/layout/HexagonTimeline"/>
    <dgm:cxn modelId="{82787A57-91BF-4984-8AEE-DAF85B45EDD8}" srcId="{4D58449F-F4F5-4ADF-BC62-DF89FE95002F}" destId="{834D86A3-A498-4748-A359-8CB5B1D6DE7C}" srcOrd="2" destOrd="0" parTransId="{CA9A426C-6CCE-48FD-8304-2C26B98E7E6E}" sibTransId="{B4FDAB32-F31A-457F-8EB0-46F7441A14D5}"/>
    <dgm:cxn modelId="{5DFC5178-79F7-4AB5-9722-E867A912D942}" type="presOf" srcId="{4D58449F-F4F5-4ADF-BC62-DF89FE95002F}" destId="{8625EED4-214E-4432-80EC-D5D5E37900B4}" srcOrd="0" destOrd="0" presId="urn:microsoft.com/office/officeart/2016/7/layout/HexagonTimeline"/>
    <dgm:cxn modelId="{52A33A7A-8B9A-470E-AF23-902042D3E13E}" type="presOf" srcId="{7FC8D87C-67FD-4E8B-99AE-E1E7FB5F5C42}" destId="{E2B5531E-7487-412D-B77E-573071528A82}" srcOrd="0" destOrd="0" presId="urn:microsoft.com/office/officeart/2016/7/layout/HexagonTimeline"/>
    <dgm:cxn modelId="{CBF9E182-D7C6-4680-8000-ACD01D81DF76}" srcId="{D1263EC7-7F7F-40B2-BAF1-997B5B4DE75D}" destId="{4E1FA2A5-077D-4F22-8A92-F58AB923C972}" srcOrd="0" destOrd="0" parTransId="{4A6631CA-F43F-475B-AE96-49F0AF5C7DEF}" sibTransId="{D13AE1FA-4F77-4194-85A8-F5761AA759C1}"/>
    <dgm:cxn modelId="{C05C498A-A83A-4FFC-AEAB-2FDC219F457E}" srcId="{834D86A3-A498-4748-A359-8CB5B1D6DE7C}" destId="{0FB6577D-367B-4CD1-98A0-899E47B1D863}" srcOrd="0" destOrd="0" parTransId="{9E1416BA-D29F-4F70-AC0A-65B3D8FF5774}" sibTransId="{ED396F96-E859-4784-9F12-2333A2709E4C}"/>
    <dgm:cxn modelId="{98008D93-87CD-42FC-A64B-1E266E774B5F}" srcId="{CD05FB02-CD63-4125-BECB-631A9D242D61}" destId="{400EE3BF-BC63-4836-B857-E55ECE60522C}" srcOrd="0" destOrd="0" parTransId="{C463C3FB-7E43-421C-87E0-B31D5B544B59}" sibTransId="{59D3B587-AD03-4E0B-A809-3A6F9B2DAA44}"/>
    <dgm:cxn modelId="{C9FDB99D-BB64-432F-AB8C-FDA50266E06C}" type="presOf" srcId="{F584D56E-2382-47C1-9DCE-E6F2CF2A2607}" destId="{63FA6CC9-59D1-46F8-9DFA-C0D3B3A2CD46}" srcOrd="0" destOrd="0" presId="urn:microsoft.com/office/officeart/2016/7/layout/HexagonTimeline"/>
    <dgm:cxn modelId="{B8512BA9-CCBB-4070-B4D7-A3D9FD4FBAFB}" type="presOf" srcId="{D1263EC7-7F7F-40B2-BAF1-997B5B4DE75D}" destId="{707E36C3-DCC6-4E87-8E8D-EBB79158B899}" srcOrd="0" destOrd="0" presId="urn:microsoft.com/office/officeart/2016/7/layout/HexagonTimeline"/>
    <dgm:cxn modelId="{71AA10B0-B207-4CB1-9FC0-DCE9618E09E6}" type="presOf" srcId="{B3B877DB-CA6E-4BD3-80D9-5F5D94E03072}" destId="{0322B783-460B-40FC-B15F-C9273BB22C47}" srcOrd="0" destOrd="0" presId="urn:microsoft.com/office/officeart/2016/7/layout/HexagonTimeline"/>
    <dgm:cxn modelId="{7D2709B3-65C0-4B74-8CCE-388CA47D4365}" srcId="{7FC8D87C-67FD-4E8B-99AE-E1E7FB5F5C42}" destId="{B3B877DB-CA6E-4BD3-80D9-5F5D94E03072}" srcOrd="0" destOrd="0" parTransId="{91062E5C-22B2-4EAF-9920-7CA604873ABA}" sibTransId="{3BDD2938-564E-408D-8F99-A88636383A92}"/>
    <dgm:cxn modelId="{1A46B6C2-938A-4C56-9E65-96EE113AF67D}" srcId="{4D58449F-F4F5-4ADF-BC62-DF89FE95002F}" destId="{CD05FB02-CD63-4125-BECB-631A9D242D61}" srcOrd="6" destOrd="0" parTransId="{803BD86A-D597-4D91-8D0D-DFF0668BFFA7}" sibTransId="{0AB8B4B7-2A36-4E0E-B5DF-9C2874D10317}"/>
    <dgm:cxn modelId="{72F747D6-59AA-420B-997A-22B7B76B2250}" srcId="{4D58449F-F4F5-4ADF-BC62-DF89FE95002F}" destId="{7FC8D87C-67FD-4E8B-99AE-E1E7FB5F5C42}" srcOrd="5" destOrd="0" parTransId="{B42DEA30-5DDC-4AFA-AEC6-3592ECAB096E}" sibTransId="{6D3DB684-0F79-48A4-82F0-F3438C76B86F}"/>
    <dgm:cxn modelId="{30A631D8-ED4F-400F-94D6-DCCD91EC4599}" type="presOf" srcId="{8544B72C-1A2A-4937-86CB-7AED94654F3D}" destId="{2484657E-64A6-47B7-AE16-0060340FD37E}" srcOrd="0" destOrd="0" presId="urn:microsoft.com/office/officeart/2016/7/layout/HexagonTimeline"/>
    <dgm:cxn modelId="{22DC91DE-9795-4954-8164-7A349DF97005}" type="presOf" srcId="{834D86A3-A498-4748-A359-8CB5B1D6DE7C}" destId="{7ED557F1-3E0C-4D9E-B206-3128D8D9F353}" srcOrd="0" destOrd="0" presId="urn:microsoft.com/office/officeart/2016/7/layout/HexagonTimeline"/>
    <dgm:cxn modelId="{E5EF4FDF-BBFC-40FD-8788-3819AA24080B}" type="presOf" srcId="{400EE3BF-BC63-4836-B857-E55ECE60522C}" destId="{4B56663A-7001-430D-8481-E1E0D81E9799}" srcOrd="0" destOrd="0" presId="urn:microsoft.com/office/officeart/2016/7/layout/HexagonTimeline"/>
    <dgm:cxn modelId="{958879E3-6863-4722-B1EE-20D49276C0D9}" type="presOf" srcId="{CD05FB02-CD63-4125-BECB-631A9D242D61}" destId="{6F56B535-8439-4154-B90C-1C462456C80D}" srcOrd="0" destOrd="0" presId="urn:microsoft.com/office/officeart/2016/7/layout/HexagonTimeline"/>
    <dgm:cxn modelId="{FF2E53ED-3648-4E68-A6AF-A6EC4EF0EED7}" srcId="{4D58449F-F4F5-4ADF-BC62-DF89FE95002F}" destId="{BF2FBDE3-2BD5-4057-8185-DDFF10091B9B}" srcOrd="4" destOrd="0" parTransId="{81232A90-5E75-49E9-A0D2-8E166F24700B}" sibTransId="{BF7E8F96-4523-4290-B5CF-2569106D8B21}"/>
    <dgm:cxn modelId="{DC04C0ED-4ACF-49C2-8886-008CEED12408}" type="presOf" srcId="{B72822D0-DF9D-44E4-A396-EEFBD5E3BF3D}" destId="{FE3BC1EB-1B8C-42B7-8067-7F66CBE2A3A3}" srcOrd="0" destOrd="0" presId="urn:microsoft.com/office/officeart/2016/7/layout/HexagonTimeline"/>
    <dgm:cxn modelId="{76129BF1-2432-F44E-A53D-76E2235C9F60}" type="presOf" srcId="{D66162DE-7A86-464A-871D-5F9FB08859F6}" destId="{0BD7DFD0-18E4-7044-909D-0D1483573D35}" srcOrd="0" destOrd="0" presId="urn:microsoft.com/office/officeart/2016/7/layout/HexagonTimeline"/>
    <dgm:cxn modelId="{CCC2C0B9-F912-49F1-A9E9-0D1F0DD8079D}" type="presParOf" srcId="{8625EED4-214E-4432-80EC-D5D5E37900B4}" destId="{C10BFF8F-D601-4836-9C17-7E70DCA0099F}" srcOrd="0" destOrd="0" presId="urn:microsoft.com/office/officeart/2016/7/layout/HexagonTimeline"/>
    <dgm:cxn modelId="{F6FEE522-6AAF-496B-9DAA-B3C51320027B}" type="presParOf" srcId="{C10BFF8F-D601-4836-9C17-7E70DCA0099F}" destId="{707E36C3-DCC6-4E87-8E8D-EBB79158B899}" srcOrd="0" destOrd="0" presId="urn:microsoft.com/office/officeart/2016/7/layout/HexagonTimeline"/>
    <dgm:cxn modelId="{8C12E943-3231-4EF8-A7A4-ACF17A6B5BB3}" type="presParOf" srcId="{C10BFF8F-D601-4836-9C17-7E70DCA0099F}" destId="{917A5B75-E223-456B-B826-A2B4E6208EEE}" srcOrd="1" destOrd="0" presId="urn:microsoft.com/office/officeart/2016/7/layout/HexagonTimeline"/>
    <dgm:cxn modelId="{968EB901-6FE2-4CCC-926C-A7D85F1EF2AA}" type="presParOf" srcId="{C10BFF8F-D601-4836-9C17-7E70DCA0099F}" destId="{2B5C3B42-7CEA-4E9B-9893-DA840AC3EE08}" srcOrd="2" destOrd="0" presId="urn:microsoft.com/office/officeart/2016/7/layout/HexagonTimeline"/>
    <dgm:cxn modelId="{B1D5E110-EF33-4A0A-8F41-1040EBFF947B}" type="presParOf" srcId="{C10BFF8F-D601-4836-9C17-7E70DCA0099F}" destId="{2BDA611D-4863-4030-8062-91B6C2366AF3}" srcOrd="3" destOrd="0" presId="urn:microsoft.com/office/officeart/2016/7/layout/HexagonTimeline"/>
    <dgm:cxn modelId="{9A1DFF63-A0F6-4846-91E8-F62712DC9C97}" type="presParOf" srcId="{C10BFF8F-D601-4836-9C17-7E70DCA0099F}" destId="{FCB4D329-1C7E-4558-BC26-99FA841947A0}" srcOrd="4" destOrd="0" presId="urn:microsoft.com/office/officeart/2016/7/layout/HexagonTimeline"/>
    <dgm:cxn modelId="{30060B5E-32D0-4E29-BD3D-F9E66717988A}" type="presParOf" srcId="{8625EED4-214E-4432-80EC-D5D5E37900B4}" destId="{8325D313-3142-462A-B46C-6FDCFCCE7CEC}" srcOrd="1" destOrd="0" presId="urn:microsoft.com/office/officeart/2016/7/layout/HexagonTimeline"/>
    <dgm:cxn modelId="{0D747272-E1F9-4452-A324-004DB3C413AA}" type="presParOf" srcId="{8625EED4-214E-4432-80EC-D5D5E37900B4}" destId="{7CD98D46-04F0-4E2D-A087-BB925E3AEC9D}" srcOrd="2" destOrd="0" presId="urn:microsoft.com/office/officeart/2016/7/layout/HexagonTimeline"/>
    <dgm:cxn modelId="{400EA23D-A099-4FE7-8B37-13F3E9CEABAC}" type="presParOf" srcId="{7CD98D46-04F0-4E2D-A087-BB925E3AEC9D}" destId="{63FA6CC9-59D1-46F8-9DFA-C0D3B3A2CD46}" srcOrd="0" destOrd="0" presId="urn:microsoft.com/office/officeart/2016/7/layout/HexagonTimeline"/>
    <dgm:cxn modelId="{94A65D4F-1C38-4CE4-A737-15B8039C0096}" type="presParOf" srcId="{7CD98D46-04F0-4E2D-A087-BB925E3AEC9D}" destId="{2484657E-64A6-47B7-AE16-0060340FD37E}" srcOrd="1" destOrd="0" presId="urn:microsoft.com/office/officeart/2016/7/layout/HexagonTimeline"/>
    <dgm:cxn modelId="{CB1C9682-4921-4575-9CE0-4CB11C063B7E}" type="presParOf" srcId="{7CD98D46-04F0-4E2D-A087-BB925E3AEC9D}" destId="{2F5664AC-09A3-4C56-95D6-6744C1C6AA0C}" srcOrd="2" destOrd="0" presId="urn:microsoft.com/office/officeart/2016/7/layout/HexagonTimeline"/>
    <dgm:cxn modelId="{5DB9F5F2-2F33-4EC1-89AA-6C87CA9DF479}" type="presParOf" srcId="{7CD98D46-04F0-4E2D-A087-BB925E3AEC9D}" destId="{095B7F98-73F8-453F-943E-9D405EF34C3C}" srcOrd="3" destOrd="0" presId="urn:microsoft.com/office/officeart/2016/7/layout/HexagonTimeline"/>
    <dgm:cxn modelId="{F9D77BFC-FEBB-4A7E-86C1-01ED52C73975}" type="presParOf" srcId="{7CD98D46-04F0-4E2D-A087-BB925E3AEC9D}" destId="{DE904B10-8CDD-4949-9F0C-1FF7477FB02D}" srcOrd="4" destOrd="0" presId="urn:microsoft.com/office/officeart/2016/7/layout/HexagonTimeline"/>
    <dgm:cxn modelId="{21BE502A-5F24-4E76-B4E4-38C953600268}" type="presParOf" srcId="{8625EED4-214E-4432-80EC-D5D5E37900B4}" destId="{A6FFC493-7230-4D35-AE94-FC2AF2654598}" srcOrd="3" destOrd="0" presId="urn:microsoft.com/office/officeart/2016/7/layout/HexagonTimeline"/>
    <dgm:cxn modelId="{6B21D485-DC6E-4447-B691-20D6353C6EE1}" type="presParOf" srcId="{8625EED4-214E-4432-80EC-D5D5E37900B4}" destId="{8D0F0986-B62D-4B89-953D-6D6C0AFC84BD}" srcOrd="4" destOrd="0" presId="urn:microsoft.com/office/officeart/2016/7/layout/HexagonTimeline"/>
    <dgm:cxn modelId="{3682091F-3976-49A6-8424-65FE2BF65F7B}" type="presParOf" srcId="{8D0F0986-B62D-4B89-953D-6D6C0AFC84BD}" destId="{7ED557F1-3E0C-4D9E-B206-3128D8D9F353}" srcOrd="0" destOrd="0" presId="urn:microsoft.com/office/officeart/2016/7/layout/HexagonTimeline"/>
    <dgm:cxn modelId="{6BCF98B4-CB77-4F64-A81E-F819099FEC3F}" type="presParOf" srcId="{8D0F0986-B62D-4B89-953D-6D6C0AFC84BD}" destId="{DDDFE3A0-66DC-4EB5-A60D-C505BB06EA29}" srcOrd="1" destOrd="0" presId="urn:microsoft.com/office/officeart/2016/7/layout/HexagonTimeline"/>
    <dgm:cxn modelId="{B5579F74-6E90-4A4F-B6CA-99D1CE255004}" type="presParOf" srcId="{8D0F0986-B62D-4B89-953D-6D6C0AFC84BD}" destId="{FA2B538A-AF70-47D8-A7DA-A0AF56225780}" srcOrd="2" destOrd="0" presId="urn:microsoft.com/office/officeart/2016/7/layout/HexagonTimeline"/>
    <dgm:cxn modelId="{3265FDC4-677B-46F4-BB69-DAC0B6654800}" type="presParOf" srcId="{8D0F0986-B62D-4B89-953D-6D6C0AFC84BD}" destId="{6423CD6E-FCB9-4BCB-8134-5E11763D19AB}" srcOrd="3" destOrd="0" presId="urn:microsoft.com/office/officeart/2016/7/layout/HexagonTimeline"/>
    <dgm:cxn modelId="{168AF98E-7B96-4BEE-9B72-D60F43ACE284}" type="presParOf" srcId="{8D0F0986-B62D-4B89-953D-6D6C0AFC84BD}" destId="{5ED645AF-9D82-4D8A-8618-0DE33540DCB2}" srcOrd="4" destOrd="0" presId="urn:microsoft.com/office/officeart/2016/7/layout/HexagonTimeline"/>
    <dgm:cxn modelId="{151FF9F7-4260-4F1B-8C5D-22B9A81F466F}" type="presParOf" srcId="{8625EED4-214E-4432-80EC-D5D5E37900B4}" destId="{2A8B6314-30D6-4F91-B193-3ABB4E185CC7}" srcOrd="5" destOrd="0" presId="urn:microsoft.com/office/officeart/2016/7/layout/HexagonTimeline"/>
    <dgm:cxn modelId="{28B88706-835C-4D0F-AEE7-F4EDCFA77001}" type="presParOf" srcId="{8625EED4-214E-4432-80EC-D5D5E37900B4}" destId="{FAEE0EB9-19C8-4ECD-A020-244B98D4896B}" srcOrd="6" destOrd="0" presId="urn:microsoft.com/office/officeart/2016/7/layout/HexagonTimeline"/>
    <dgm:cxn modelId="{B2C793F1-99E3-439C-8BEB-D2820060DD8F}" type="presParOf" srcId="{FAEE0EB9-19C8-4ECD-A020-244B98D4896B}" destId="{A34FD923-953B-449C-8BE0-610D9D23344D}" srcOrd="0" destOrd="0" presId="urn:microsoft.com/office/officeart/2016/7/layout/HexagonTimeline"/>
    <dgm:cxn modelId="{2F6722C1-7906-4AF4-97AF-A1DFF52C1684}" type="presParOf" srcId="{FAEE0EB9-19C8-4ECD-A020-244B98D4896B}" destId="{CECCA708-1586-4A2B-AAE7-0831F6AA72C5}" srcOrd="1" destOrd="0" presId="urn:microsoft.com/office/officeart/2016/7/layout/HexagonTimeline"/>
    <dgm:cxn modelId="{484AFB9D-7EC8-40BC-8580-C1B0A058367E}" type="presParOf" srcId="{FAEE0EB9-19C8-4ECD-A020-244B98D4896B}" destId="{775788F0-3CAA-4E33-8911-1B01A6FAD37B}" srcOrd="2" destOrd="0" presId="urn:microsoft.com/office/officeart/2016/7/layout/HexagonTimeline"/>
    <dgm:cxn modelId="{4FD80394-2496-46B9-B2C6-E0450285B3C4}" type="presParOf" srcId="{FAEE0EB9-19C8-4ECD-A020-244B98D4896B}" destId="{8A1007C7-A3C3-4AE5-B5E6-A2DF9D6BFBA2}" srcOrd="3" destOrd="0" presId="urn:microsoft.com/office/officeart/2016/7/layout/HexagonTimeline"/>
    <dgm:cxn modelId="{71FFEB01-F827-48F8-B338-CD9756A59261}" type="presParOf" srcId="{FAEE0EB9-19C8-4ECD-A020-244B98D4896B}" destId="{409533FF-3E80-4944-AFB2-C7629B5CB40D}" srcOrd="4" destOrd="0" presId="urn:microsoft.com/office/officeart/2016/7/layout/HexagonTimeline"/>
    <dgm:cxn modelId="{4A19BBB7-F8F3-4BB8-9CBC-A1CB1FFC4BA3}" type="presParOf" srcId="{8625EED4-214E-4432-80EC-D5D5E37900B4}" destId="{983D2752-556C-4C99-BC7C-77FA1F0D4C25}" srcOrd="7" destOrd="0" presId="urn:microsoft.com/office/officeart/2016/7/layout/HexagonTimeline"/>
    <dgm:cxn modelId="{0F4EF913-64E2-4B67-BB5E-FD9661439011}" type="presParOf" srcId="{8625EED4-214E-4432-80EC-D5D5E37900B4}" destId="{AD02E941-4570-44DA-AB2D-B339B25518B3}" srcOrd="8" destOrd="0" presId="urn:microsoft.com/office/officeart/2016/7/layout/HexagonTimeline"/>
    <dgm:cxn modelId="{1EB63910-081B-4D54-8162-36634B16C081}" type="presParOf" srcId="{AD02E941-4570-44DA-AB2D-B339B25518B3}" destId="{E5250D46-FEAE-4C22-8EB7-50BF53FAA196}" srcOrd="0" destOrd="0" presId="urn:microsoft.com/office/officeart/2016/7/layout/HexagonTimeline"/>
    <dgm:cxn modelId="{DD7B3F80-D8A1-4552-A5C1-277343E1950E}" type="presParOf" srcId="{AD02E941-4570-44DA-AB2D-B339B25518B3}" destId="{FE3BC1EB-1B8C-42B7-8067-7F66CBE2A3A3}" srcOrd="1" destOrd="0" presId="urn:microsoft.com/office/officeart/2016/7/layout/HexagonTimeline"/>
    <dgm:cxn modelId="{A449D6AC-DADB-4376-840B-2C2FC122D512}" type="presParOf" srcId="{AD02E941-4570-44DA-AB2D-B339B25518B3}" destId="{FFA70963-722D-4E92-9484-2A7652FDA912}" srcOrd="2" destOrd="0" presId="urn:microsoft.com/office/officeart/2016/7/layout/HexagonTimeline"/>
    <dgm:cxn modelId="{D9F70C23-0109-47F0-AF52-E8583EFBFF3B}" type="presParOf" srcId="{AD02E941-4570-44DA-AB2D-B339B25518B3}" destId="{9192F9B6-489D-4195-B317-A459F13BC291}" srcOrd="3" destOrd="0" presId="urn:microsoft.com/office/officeart/2016/7/layout/HexagonTimeline"/>
    <dgm:cxn modelId="{A547DC5D-71E6-48C1-A698-ADF810DF85F9}" type="presParOf" srcId="{AD02E941-4570-44DA-AB2D-B339B25518B3}" destId="{4949EFE6-209D-43D8-8136-29FCB62E3797}" srcOrd="4" destOrd="0" presId="urn:microsoft.com/office/officeart/2016/7/layout/HexagonTimeline"/>
    <dgm:cxn modelId="{AB00E5B9-77AF-48EC-B212-584103817998}" type="presParOf" srcId="{8625EED4-214E-4432-80EC-D5D5E37900B4}" destId="{DDA4FBA4-87CD-4902-A3F9-96385215880D}" srcOrd="9" destOrd="0" presId="urn:microsoft.com/office/officeart/2016/7/layout/HexagonTimeline"/>
    <dgm:cxn modelId="{BB8C2412-404E-4303-B430-92B405E8568F}" type="presParOf" srcId="{8625EED4-214E-4432-80EC-D5D5E37900B4}" destId="{AEB4A742-2F96-415B-BA5A-283D7A050BFC}" srcOrd="10" destOrd="0" presId="urn:microsoft.com/office/officeart/2016/7/layout/HexagonTimeline"/>
    <dgm:cxn modelId="{B15033D9-9663-46FD-8D85-8A0D66EADD7B}" type="presParOf" srcId="{AEB4A742-2F96-415B-BA5A-283D7A050BFC}" destId="{E2B5531E-7487-412D-B77E-573071528A82}" srcOrd="0" destOrd="0" presId="urn:microsoft.com/office/officeart/2016/7/layout/HexagonTimeline"/>
    <dgm:cxn modelId="{9ED4176C-32F8-4721-B3D5-13D998753F2B}" type="presParOf" srcId="{AEB4A742-2F96-415B-BA5A-283D7A050BFC}" destId="{0322B783-460B-40FC-B15F-C9273BB22C47}" srcOrd="1" destOrd="0" presId="urn:microsoft.com/office/officeart/2016/7/layout/HexagonTimeline"/>
    <dgm:cxn modelId="{8BB1E9C4-AF24-401D-BE82-F76C0FDBA3BB}" type="presParOf" srcId="{AEB4A742-2F96-415B-BA5A-283D7A050BFC}" destId="{CBEF0D4E-73C9-4D24-8AE6-39D2E6B7F76A}" srcOrd="2" destOrd="0" presId="urn:microsoft.com/office/officeart/2016/7/layout/HexagonTimeline"/>
    <dgm:cxn modelId="{1B21837B-24A1-42A0-8F1C-2827772B5AAC}" type="presParOf" srcId="{AEB4A742-2F96-415B-BA5A-283D7A050BFC}" destId="{B224A504-67DE-485B-8023-ADD5E1E6EBA6}" srcOrd="3" destOrd="0" presId="urn:microsoft.com/office/officeart/2016/7/layout/HexagonTimeline"/>
    <dgm:cxn modelId="{6C691CF5-162B-4076-A01C-398B797DA3BC}" type="presParOf" srcId="{AEB4A742-2F96-415B-BA5A-283D7A050BFC}" destId="{6ABC0C79-7208-4C17-AACD-5739A1994A83}" srcOrd="4" destOrd="0" presId="urn:microsoft.com/office/officeart/2016/7/layout/HexagonTimeline"/>
    <dgm:cxn modelId="{A777F11E-03E6-4CE2-83AD-4A980DBB030E}" type="presParOf" srcId="{8625EED4-214E-4432-80EC-D5D5E37900B4}" destId="{D22A74BC-5B10-4A9C-99D7-E3C6E4AEB4AE}" srcOrd="11" destOrd="0" presId="urn:microsoft.com/office/officeart/2016/7/layout/HexagonTimeline"/>
    <dgm:cxn modelId="{544E794C-E686-4149-83BB-A238F0DC3558}" type="presParOf" srcId="{8625EED4-214E-4432-80EC-D5D5E37900B4}" destId="{BB2FD7EF-F382-495C-A57F-A67E0F28CEBA}" srcOrd="12" destOrd="0" presId="urn:microsoft.com/office/officeart/2016/7/layout/HexagonTimeline"/>
    <dgm:cxn modelId="{A0BF6EC7-2592-41AF-8932-34602ADA8B15}" type="presParOf" srcId="{BB2FD7EF-F382-495C-A57F-A67E0F28CEBA}" destId="{6F56B535-8439-4154-B90C-1C462456C80D}" srcOrd="0" destOrd="0" presId="urn:microsoft.com/office/officeart/2016/7/layout/HexagonTimeline"/>
    <dgm:cxn modelId="{5B1806A2-ABE8-470B-93E4-69D513306EC1}" type="presParOf" srcId="{BB2FD7EF-F382-495C-A57F-A67E0F28CEBA}" destId="{4B56663A-7001-430D-8481-E1E0D81E9799}" srcOrd="1" destOrd="0" presId="urn:microsoft.com/office/officeart/2016/7/layout/HexagonTimeline"/>
    <dgm:cxn modelId="{58E9ABC0-20D7-478B-9F8F-CE04794F499D}" type="presParOf" srcId="{BB2FD7EF-F382-495C-A57F-A67E0F28CEBA}" destId="{7833606B-CE71-4AF3-BC88-8004C49922F2}" srcOrd="2" destOrd="0" presId="urn:microsoft.com/office/officeart/2016/7/layout/HexagonTimeline"/>
    <dgm:cxn modelId="{247087AE-B689-4474-AAA5-C7E48AEA6411}" type="presParOf" srcId="{BB2FD7EF-F382-495C-A57F-A67E0F28CEBA}" destId="{CF9B19B0-E08F-4D38-AFF7-AAD266C6FC2B}" srcOrd="3" destOrd="0" presId="urn:microsoft.com/office/officeart/2016/7/layout/HexagonTimeline"/>
    <dgm:cxn modelId="{F10BC2E9-D4DF-4D0F-9580-B14B65226D76}" type="presParOf" srcId="{BB2FD7EF-F382-495C-A57F-A67E0F28CEBA}" destId="{D2D71FC2-A04D-4C3C-A04B-CC6D28982D00}" srcOrd="4" destOrd="0" presId="urn:microsoft.com/office/officeart/2016/7/layout/HexagonTimeline"/>
    <dgm:cxn modelId="{FC608C99-87A8-F743-8BF2-66F5050AA681}" type="presParOf" srcId="{8625EED4-214E-4432-80EC-D5D5E37900B4}" destId="{CEFDF7E6-3E1D-9A4F-92A7-D3D4B897E934}" srcOrd="13" destOrd="0" presId="urn:microsoft.com/office/officeart/2016/7/layout/HexagonTimeline"/>
    <dgm:cxn modelId="{3D2691E4-E0AB-0C48-996F-F22D0019AE95}" type="presParOf" srcId="{8625EED4-214E-4432-80EC-D5D5E37900B4}" destId="{BB444C32-01CF-2A48-B542-110E3A50722D}" srcOrd="14" destOrd="0" presId="urn:microsoft.com/office/officeart/2016/7/layout/HexagonTimeline"/>
    <dgm:cxn modelId="{EEFCAE07-4C91-FA49-A00B-BDCA86294631}" type="presParOf" srcId="{BB444C32-01CF-2A48-B542-110E3A50722D}" destId="{0BD7DFD0-18E4-7044-909D-0D1483573D35}" srcOrd="0" destOrd="0" presId="urn:microsoft.com/office/officeart/2016/7/layout/HexagonTimeline"/>
    <dgm:cxn modelId="{39642B2E-15E4-9643-B9FA-5150235AFE3B}" type="presParOf" srcId="{BB444C32-01CF-2A48-B542-110E3A50722D}" destId="{7B364423-D51B-B84D-9C5D-AC6734AAB2E7}" srcOrd="1" destOrd="0" presId="urn:microsoft.com/office/officeart/2016/7/layout/HexagonTimeline"/>
    <dgm:cxn modelId="{E1CD42F1-0AE5-1940-B76E-407BA1697047}" type="presParOf" srcId="{BB444C32-01CF-2A48-B542-110E3A50722D}" destId="{CCF04345-8F8C-E949-B1F3-9F279BDA3DFA}" srcOrd="2" destOrd="0" presId="urn:microsoft.com/office/officeart/2016/7/layout/HexagonTimeline"/>
    <dgm:cxn modelId="{B4423F31-A8A8-7D4F-847E-EA603C7A578A}" type="presParOf" srcId="{BB444C32-01CF-2A48-B542-110E3A50722D}" destId="{D3D8E937-5AF4-1947-98E2-7F1ADBAE9AC2}" srcOrd="3" destOrd="0" presId="urn:microsoft.com/office/officeart/2016/7/layout/HexagonTimeline"/>
    <dgm:cxn modelId="{CAE90352-AE0C-304B-AF20-99FB7E72445E}" type="presParOf" srcId="{BB444C32-01CF-2A48-B542-110E3A50722D}" destId="{806F695F-4F86-0A46-B220-4BFEE093C870}" srcOrd="4" destOrd="0" presId="urn:microsoft.com/office/officeart/2016/7/layout/HexagonTimeline"/>
    <dgm:cxn modelId="{45CBF19D-A1CB-294D-BF64-1A9C9C2D64E3}" type="presParOf" srcId="{8625EED4-214E-4432-80EC-D5D5E37900B4}" destId="{64083251-53A4-E446-BCD5-645C58ABC38B}" srcOrd="15" destOrd="0" presId="urn:microsoft.com/office/officeart/2016/7/layout/HexagonTimeline"/>
    <dgm:cxn modelId="{7BF3E25C-C451-E742-8B07-BDC330AFA69F}" type="presParOf" srcId="{8625EED4-214E-4432-80EC-D5D5E37900B4}" destId="{2E449BD5-4B54-9D4F-AEBC-736F76324129}" srcOrd="16" destOrd="0" presId="urn:microsoft.com/office/officeart/2016/7/layout/HexagonTimeline"/>
    <dgm:cxn modelId="{4FD533F2-A2E3-9C4C-821D-AD2D66CB6388}" type="presParOf" srcId="{2E449BD5-4B54-9D4F-AEBC-736F76324129}" destId="{9E64A963-719D-2540-881A-7888A004B7B7}" srcOrd="0" destOrd="0" presId="urn:microsoft.com/office/officeart/2016/7/layout/HexagonTimeline"/>
    <dgm:cxn modelId="{19FD49A3-7276-E144-ACAF-B3B60CE8E826}" type="presParOf" srcId="{2E449BD5-4B54-9D4F-AEBC-736F76324129}" destId="{D1F59940-8F34-F84E-9553-8C72906D8DC1}" srcOrd="1" destOrd="0" presId="urn:microsoft.com/office/officeart/2016/7/layout/HexagonTimeline"/>
    <dgm:cxn modelId="{0056C16E-1BDD-A74D-8785-452471061DAC}" type="presParOf" srcId="{2E449BD5-4B54-9D4F-AEBC-736F76324129}" destId="{A52CFE0E-8603-8645-9BEF-777634A8D41F}" srcOrd="2" destOrd="0" presId="urn:microsoft.com/office/officeart/2016/7/layout/HexagonTimeline"/>
    <dgm:cxn modelId="{28DF4768-4406-1D42-81F3-F68F50350BDD}" type="presParOf" srcId="{2E449BD5-4B54-9D4F-AEBC-736F76324129}" destId="{B7582F25-85C0-E545-845A-BB68FEDFC9DD}" srcOrd="3" destOrd="0" presId="urn:microsoft.com/office/officeart/2016/7/layout/HexagonTimeline"/>
    <dgm:cxn modelId="{052833C5-70A5-C24C-B76B-6779B707B26E}" type="presParOf" srcId="{2E449BD5-4B54-9D4F-AEBC-736F76324129}" destId="{A0CAF865-805B-F04D-BC16-A280EB266D7F}" srcOrd="4" destOrd="0" presId="urn:microsoft.com/office/officeart/2016/7/layout/HexagonTimeline"/>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E36C3-DCC6-4E87-8E8D-EBB79158B899}">
      <dsp:nvSpPr>
        <dsp:cNvPr id="0" name=""/>
        <dsp:cNvSpPr/>
      </dsp:nvSpPr>
      <dsp:spPr>
        <a:xfrm>
          <a:off x="176768" y="2004695"/>
          <a:ext cx="909023" cy="546735"/>
        </a:xfrm>
        <a:prstGeom prst="homePlate">
          <a:avLst>
            <a:gd name="adj" fmla="val 4000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b="1" kern="1200" dirty="0"/>
            <a:t>July </a:t>
          </a:r>
          <a:br>
            <a:rPr lang="en-US" sz="1100" b="1" kern="1200" dirty="0"/>
          </a:br>
          <a:r>
            <a:rPr lang="en-US" sz="1100" b="1" kern="1200" dirty="0"/>
            <a:t>23</a:t>
          </a:r>
        </a:p>
      </dsp:txBody>
      <dsp:txXfrm>
        <a:off x="176768" y="2004695"/>
        <a:ext cx="799676" cy="546735"/>
      </dsp:txXfrm>
    </dsp:sp>
    <dsp:sp modelId="{917A5B75-E223-456B-B826-A2B4E6208EEE}">
      <dsp:nvSpPr>
        <dsp:cNvPr id="0" name=""/>
        <dsp:cNvSpPr/>
      </dsp:nvSpPr>
      <dsp:spPr>
        <a:xfrm>
          <a:off x="13" y="0"/>
          <a:ext cx="1262532" cy="145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b="0" kern="1200" dirty="0">
              <a:solidFill>
                <a:schemeClr val="tx2">
                  <a:lumMod val="60000"/>
                  <a:lumOff val="40000"/>
                </a:schemeClr>
              </a:solidFill>
            </a:rPr>
            <a:t>Overview of MBTA-multi-family zoning presented at Planning Board meeting</a:t>
          </a:r>
        </a:p>
      </dsp:txBody>
      <dsp:txXfrm>
        <a:off x="13" y="0"/>
        <a:ext cx="1262532" cy="1457960"/>
      </dsp:txXfrm>
    </dsp:sp>
    <dsp:sp modelId="{8325D313-3142-462A-B46C-6FDCFCCE7CEC}">
      <dsp:nvSpPr>
        <dsp:cNvPr id="0" name=""/>
        <dsp:cNvSpPr/>
      </dsp:nvSpPr>
      <dsp:spPr>
        <a:xfrm rot="44927">
          <a:off x="1085776" y="2280440"/>
          <a:ext cx="363974" cy="0"/>
        </a:xfrm>
        <a:custGeom>
          <a:avLst/>
          <a:gdLst/>
          <a:ahLst/>
          <a:cxnLst/>
          <a:rect l="0" t="0" r="0" b="0"/>
          <a:pathLst>
            <a:path>
              <a:moveTo>
                <a:pt x="0" y="0"/>
              </a:moveTo>
              <a:lnTo>
                <a:pt x="363974"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5C3B42-7CEA-4E9B-9893-DA840AC3EE08}">
      <dsp:nvSpPr>
        <dsp:cNvPr id="0" name=""/>
        <dsp:cNvSpPr/>
      </dsp:nvSpPr>
      <dsp:spPr>
        <a:xfrm>
          <a:off x="631279" y="1549082"/>
          <a:ext cx="0" cy="45561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BDA611D-4863-4030-8062-91B6C2366AF3}">
      <dsp:nvSpPr>
        <dsp:cNvPr id="0" name=""/>
        <dsp:cNvSpPr/>
      </dsp:nvSpPr>
      <dsp:spPr>
        <a:xfrm>
          <a:off x="567487" y="1457959"/>
          <a:ext cx="127585" cy="91122"/>
        </a:xfrm>
        <a:prstGeom prst="rect">
          <a:avLst/>
        </a:prstGeom>
        <a:solidFill>
          <a:schemeClr val="tx2">
            <a:lumMod val="60000"/>
            <a:lumOff val="4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A6CC9-59D1-46F8-9DFA-C0D3B3A2CD46}">
      <dsp:nvSpPr>
        <dsp:cNvPr id="0" name=""/>
        <dsp:cNvSpPr/>
      </dsp:nvSpPr>
      <dsp:spPr>
        <a:xfrm>
          <a:off x="1449735" y="2009451"/>
          <a:ext cx="774840" cy="546735"/>
        </a:xfrm>
        <a:prstGeom prst="hexagon">
          <a:avLst>
            <a:gd name="adj" fmla="val 40000"/>
            <a:gd name="vf" fmla="val 11547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b="1" kern="1200" dirty="0"/>
            <a:t>Aug 23</a:t>
          </a:r>
        </a:p>
      </dsp:txBody>
      <dsp:txXfrm>
        <a:off x="1591367" y="2109388"/>
        <a:ext cx="491576" cy="346861"/>
      </dsp:txXfrm>
    </dsp:sp>
    <dsp:sp modelId="{2484657E-64A6-47B7-AE16-0060340FD37E}">
      <dsp:nvSpPr>
        <dsp:cNvPr id="0" name=""/>
        <dsp:cNvSpPr/>
      </dsp:nvSpPr>
      <dsp:spPr>
        <a:xfrm>
          <a:off x="1299072" y="3102921"/>
          <a:ext cx="1076166" cy="145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b="0" kern="1200" dirty="0">
              <a:solidFill>
                <a:schemeClr val="tx2">
                  <a:lumMod val="60000"/>
                  <a:lumOff val="40000"/>
                </a:schemeClr>
              </a:solidFill>
            </a:rPr>
            <a:t>Public information with initial Postcard sent town-wide</a:t>
          </a:r>
        </a:p>
      </dsp:txBody>
      <dsp:txXfrm>
        <a:off x="1299072" y="3102921"/>
        <a:ext cx="1076166" cy="1457960"/>
      </dsp:txXfrm>
    </dsp:sp>
    <dsp:sp modelId="{A6FFC493-7230-4D35-AE94-FC2AF2654598}">
      <dsp:nvSpPr>
        <dsp:cNvPr id="0" name=""/>
        <dsp:cNvSpPr/>
      </dsp:nvSpPr>
      <dsp:spPr>
        <a:xfrm rot="21543177">
          <a:off x="2224555" y="2280440"/>
          <a:ext cx="287782" cy="0"/>
        </a:xfrm>
        <a:custGeom>
          <a:avLst/>
          <a:gdLst/>
          <a:ahLst/>
          <a:cxnLst/>
          <a:rect l="0" t="0" r="0" b="0"/>
          <a:pathLst>
            <a:path>
              <a:moveTo>
                <a:pt x="0" y="0"/>
              </a:moveTo>
              <a:lnTo>
                <a:pt x="287782"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5664AC-09A3-4C56-95D6-6744C1C6AA0C}">
      <dsp:nvSpPr>
        <dsp:cNvPr id="0" name=""/>
        <dsp:cNvSpPr/>
      </dsp:nvSpPr>
      <dsp:spPr>
        <a:xfrm>
          <a:off x="1837155" y="2556186"/>
          <a:ext cx="0" cy="45561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95B7F98-73F8-453F-943E-9D405EF34C3C}">
      <dsp:nvSpPr>
        <dsp:cNvPr id="0" name=""/>
        <dsp:cNvSpPr/>
      </dsp:nvSpPr>
      <dsp:spPr>
        <a:xfrm>
          <a:off x="1782779" y="3011799"/>
          <a:ext cx="108751" cy="91122"/>
        </a:xfrm>
        <a:prstGeom prst="rect">
          <a:avLst/>
        </a:prstGeom>
        <a:solidFill>
          <a:schemeClr val="tx2">
            <a:lumMod val="60000"/>
            <a:lumOff val="4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D557F1-3E0C-4D9E-B206-3128D8D9F353}">
      <dsp:nvSpPr>
        <dsp:cNvPr id="0" name=""/>
        <dsp:cNvSpPr/>
      </dsp:nvSpPr>
      <dsp:spPr>
        <a:xfrm>
          <a:off x="2512319" y="2004695"/>
          <a:ext cx="892831" cy="546735"/>
        </a:xfrm>
        <a:prstGeom prst="hexagon">
          <a:avLst>
            <a:gd name="adj" fmla="val 40000"/>
            <a:gd name="vf" fmla="val 11547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b="1" kern="1200" dirty="0"/>
            <a:t>Sep 23</a:t>
          </a:r>
        </a:p>
      </dsp:txBody>
      <dsp:txXfrm>
        <a:off x="2659620" y="2094896"/>
        <a:ext cx="598229" cy="366333"/>
      </dsp:txXfrm>
    </dsp:sp>
    <dsp:sp modelId="{DDDFE3A0-66DC-4EB5-A60D-C505BB06EA29}">
      <dsp:nvSpPr>
        <dsp:cNvPr id="0" name=""/>
        <dsp:cNvSpPr/>
      </dsp:nvSpPr>
      <dsp:spPr>
        <a:xfrm>
          <a:off x="2338712" y="0"/>
          <a:ext cx="1240043" cy="145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b="0" kern="1200" dirty="0">
              <a:solidFill>
                <a:schemeClr val="tx2">
                  <a:lumMod val="60000"/>
                  <a:lumOff val="40000"/>
                </a:schemeClr>
              </a:solidFill>
            </a:rPr>
            <a:t>Information Session #1 </a:t>
          </a:r>
          <a:br>
            <a:rPr lang="en-US" sz="1400" b="0" kern="1200" dirty="0">
              <a:solidFill>
                <a:schemeClr val="tx2">
                  <a:lumMod val="60000"/>
                  <a:lumOff val="40000"/>
                </a:schemeClr>
              </a:solidFill>
            </a:rPr>
          </a:br>
          <a:r>
            <a:rPr lang="en-US" sz="1400" b="0" kern="1200" dirty="0">
              <a:solidFill>
                <a:schemeClr val="tx2">
                  <a:lumMod val="60000"/>
                  <a:lumOff val="40000"/>
                </a:schemeClr>
              </a:solidFill>
            </a:rPr>
            <a:t>and #2 (Presentation and Q&amp;A with state consultants</a:t>
          </a:r>
        </a:p>
      </dsp:txBody>
      <dsp:txXfrm>
        <a:off x="2338712" y="0"/>
        <a:ext cx="1240043" cy="1457960"/>
      </dsp:txXfrm>
    </dsp:sp>
    <dsp:sp modelId="{2A8B6314-30D6-4F91-B193-3ABB4E185CC7}">
      <dsp:nvSpPr>
        <dsp:cNvPr id="0" name=""/>
        <dsp:cNvSpPr/>
      </dsp:nvSpPr>
      <dsp:spPr>
        <a:xfrm>
          <a:off x="3405150" y="2278062"/>
          <a:ext cx="329673" cy="0"/>
        </a:xfrm>
        <a:custGeom>
          <a:avLst/>
          <a:gdLst/>
          <a:ahLst/>
          <a:cxnLst/>
          <a:rect l="0" t="0" r="0" b="0"/>
          <a:pathLst>
            <a:path>
              <a:moveTo>
                <a:pt x="0" y="0"/>
              </a:moveTo>
              <a:lnTo>
                <a:pt x="329673"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2B538A-AF70-47D8-A7DA-A0AF56225780}">
      <dsp:nvSpPr>
        <dsp:cNvPr id="0" name=""/>
        <dsp:cNvSpPr/>
      </dsp:nvSpPr>
      <dsp:spPr>
        <a:xfrm>
          <a:off x="2958734" y="1549082"/>
          <a:ext cx="0" cy="45561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423CD6E-FCB9-4BCB-8134-5E11763D19AB}">
      <dsp:nvSpPr>
        <dsp:cNvPr id="0" name=""/>
        <dsp:cNvSpPr/>
      </dsp:nvSpPr>
      <dsp:spPr>
        <a:xfrm>
          <a:off x="2896078" y="1457959"/>
          <a:ext cx="125312" cy="91122"/>
        </a:xfrm>
        <a:prstGeom prst="rect">
          <a:avLst/>
        </a:prstGeom>
        <a:solidFill>
          <a:schemeClr val="tx2">
            <a:lumMod val="60000"/>
            <a:lumOff val="4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4FD923-953B-449C-8BE0-610D9D23344D}">
      <dsp:nvSpPr>
        <dsp:cNvPr id="0" name=""/>
        <dsp:cNvSpPr/>
      </dsp:nvSpPr>
      <dsp:spPr>
        <a:xfrm>
          <a:off x="3734824" y="2004695"/>
          <a:ext cx="802633" cy="546735"/>
        </a:xfrm>
        <a:prstGeom prst="hexagon">
          <a:avLst>
            <a:gd name="adj" fmla="val 40000"/>
            <a:gd name="vf" fmla="val 11547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b="1" kern="1200" dirty="0"/>
            <a:t>Oct 23</a:t>
          </a:r>
        </a:p>
      </dsp:txBody>
      <dsp:txXfrm>
        <a:off x="3877614" y="2101960"/>
        <a:ext cx="517053" cy="352205"/>
      </dsp:txXfrm>
    </dsp:sp>
    <dsp:sp modelId="{CECCA708-1586-4A2B-AAE7-0831F6AA72C5}">
      <dsp:nvSpPr>
        <dsp:cNvPr id="0" name=""/>
        <dsp:cNvSpPr/>
      </dsp:nvSpPr>
      <dsp:spPr>
        <a:xfrm>
          <a:off x="3578756" y="3098164"/>
          <a:ext cx="1114769" cy="145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b="0" kern="1200" dirty="0">
              <a:solidFill>
                <a:schemeClr val="tx2">
                  <a:lumMod val="60000"/>
                  <a:lumOff val="40000"/>
                </a:schemeClr>
              </a:solidFill>
            </a:rPr>
            <a:t>Designed &amp; scheduled two mapping workshops- outreach to community</a:t>
          </a:r>
        </a:p>
      </dsp:txBody>
      <dsp:txXfrm>
        <a:off x="3578756" y="3098164"/>
        <a:ext cx="1114769" cy="1457960"/>
      </dsp:txXfrm>
    </dsp:sp>
    <dsp:sp modelId="{983D2752-556C-4C99-BC7C-77FA1F0D4C25}">
      <dsp:nvSpPr>
        <dsp:cNvPr id="0" name=""/>
        <dsp:cNvSpPr/>
      </dsp:nvSpPr>
      <dsp:spPr>
        <a:xfrm>
          <a:off x="4537458" y="2278062"/>
          <a:ext cx="427595" cy="0"/>
        </a:xfrm>
        <a:custGeom>
          <a:avLst/>
          <a:gdLst/>
          <a:ahLst/>
          <a:cxnLst/>
          <a:rect l="0" t="0" r="0" b="0"/>
          <a:pathLst>
            <a:path>
              <a:moveTo>
                <a:pt x="0" y="0"/>
              </a:moveTo>
              <a:lnTo>
                <a:pt x="427595"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5788F0-3CAA-4E33-8911-1B01A6FAD37B}">
      <dsp:nvSpPr>
        <dsp:cNvPr id="0" name=""/>
        <dsp:cNvSpPr/>
      </dsp:nvSpPr>
      <dsp:spPr>
        <a:xfrm>
          <a:off x="4136141" y="2551430"/>
          <a:ext cx="0" cy="45561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A1007C7-A3C3-4AE5-B5E6-A2DF9D6BFBA2}">
      <dsp:nvSpPr>
        <dsp:cNvPr id="0" name=""/>
        <dsp:cNvSpPr/>
      </dsp:nvSpPr>
      <dsp:spPr>
        <a:xfrm>
          <a:off x="4079814" y="3007042"/>
          <a:ext cx="112652" cy="91122"/>
        </a:xfrm>
        <a:prstGeom prst="rect">
          <a:avLst/>
        </a:prstGeom>
        <a:solidFill>
          <a:schemeClr val="tx2">
            <a:lumMod val="60000"/>
            <a:lumOff val="4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50D46-FEAE-4C22-8EB7-50BF53FAA196}">
      <dsp:nvSpPr>
        <dsp:cNvPr id="0" name=""/>
        <dsp:cNvSpPr/>
      </dsp:nvSpPr>
      <dsp:spPr>
        <a:xfrm>
          <a:off x="4965053" y="2004695"/>
          <a:ext cx="1396428" cy="546735"/>
        </a:xfrm>
        <a:prstGeom prst="hexagon">
          <a:avLst>
            <a:gd name="adj" fmla="val 40000"/>
            <a:gd name="vf" fmla="val 11547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b="1" kern="1200" dirty="0"/>
            <a:t>Nov </a:t>
          </a:r>
          <a:br>
            <a:rPr lang="en-US" sz="1100" b="1" kern="1200" dirty="0"/>
          </a:br>
          <a:r>
            <a:rPr lang="en-US" sz="1100" b="1" kern="1200" dirty="0"/>
            <a:t>23</a:t>
          </a:r>
        </a:p>
      </dsp:txBody>
      <dsp:txXfrm>
        <a:off x="5154320" y="2078798"/>
        <a:ext cx="1017894" cy="398529"/>
      </dsp:txXfrm>
    </dsp:sp>
    <dsp:sp modelId="{FE3BC1EB-1B8C-42B7-8067-7F66CBE2A3A3}">
      <dsp:nvSpPr>
        <dsp:cNvPr id="0" name=""/>
        <dsp:cNvSpPr/>
      </dsp:nvSpPr>
      <dsp:spPr>
        <a:xfrm>
          <a:off x="4693525" y="0"/>
          <a:ext cx="1939484" cy="145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100000"/>
            </a:lnSpc>
            <a:spcBef>
              <a:spcPct val="0"/>
            </a:spcBef>
            <a:spcAft>
              <a:spcPts val="0"/>
            </a:spcAft>
            <a:buNone/>
          </a:pPr>
          <a:r>
            <a:rPr lang="en-US" sz="1400" b="0" kern="1200" dirty="0">
              <a:solidFill>
                <a:schemeClr val="tx2">
                  <a:lumMod val="60000"/>
                  <a:lumOff val="40000"/>
                </a:schemeClr>
              </a:solidFill>
            </a:rPr>
            <a:t>Two mapping workshops held on </a:t>
          </a:r>
          <a:br>
            <a:rPr lang="en-US" sz="1400" b="0" kern="1200" dirty="0">
              <a:solidFill>
                <a:schemeClr val="tx2">
                  <a:lumMod val="60000"/>
                  <a:lumOff val="40000"/>
                </a:schemeClr>
              </a:solidFill>
            </a:rPr>
          </a:br>
          <a:r>
            <a:rPr lang="en-US" sz="1400" b="0" kern="1200" dirty="0">
              <a:solidFill>
                <a:schemeClr val="tx2">
                  <a:lumMod val="60000"/>
                  <a:lumOff val="40000"/>
                </a:schemeClr>
              </a:solidFill>
            </a:rPr>
            <a:t>the 1</a:t>
          </a:r>
          <a:r>
            <a:rPr lang="en-US" sz="1400" b="0" kern="1200" baseline="30000" dirty="0">
              <a:solidFill>
                <a:schemeClr val="tx2">
                  <a:lumMod val="60000"/>
                  <a:lumOff val="40000"/>
                </a:schemeClr>
              </a:solidFill>
            </a:rPr>
            <a:t>st</a:t>
          </a:r>
          <a:r>
            <a:rPr lang="en-US" sz="1400" b="0" kern="1200" dirty="0">
              <a:solidFill>
                <a:schemeClr val="tx2">
                  <a:lumMod val="60000"/>
                  <a:lumOff val="40000"/>
                </a:schemeClr>
              </a:solidFill>
            </a:rPr>
            <a:t> and 8th</a:t>
          </a:r>
        </a:p>
        <a:p>
          <a:pPr marL="0" lvl="0" indent="0" algn="ctr" defTabSz="622300">
            <a:lnSpc>
              <a:spcPct val="100000"/>
            </a:lnSpc>
            <a:spcBef>
              <a:spcPct val="0"/>
            </a:spcBef>
            <a:spcAft>
              <a:spcPts val="0"/>
            </a:spcAft>
            <a:buNone/>
          </a:pPr>
          <a:r>
            <a:rPr lang="en-US" sz="1400" b="0" kern="1200" dirty="0">
              <a:solidFill>
                <a:schemeClr val="tx2">
                  <a:lumMod val="60000"/>
                  <a:lumOff val="40000"/>
                </a:schemeClr>
              </a:solidFill>
            </a:rPr>
            <a:t>5-acre stickers placed by residents where they felt the new multi-family zoning should be located</a:t>
          </a:r>
        </a:p>
      </dsp:txBody>
      <dsp:txXfrm>
        <a:off x="4693525" y="0"/>
        <a:ext cx="1939484" cy="1457960"/>
      </dsp:txXfrm>
    </dsp:sp>
    <dsp:sp modelId="{DDA4FBA4-87CD-4902-A3F9-96385215880D}">
      <dsp:nvSpPr>
        <dsp:cNvPr id="0" name=""/>
        <dsp:cNvSpPr/>
      </dsp:nvSpPr>
      <dsp:spPr>
        <a:xfrm>
          <a:off x="6361482" y="2278062"/>
          <a:ext cx="432116" cy="0"/>
        </a:xfrm>
        <a:custGeom>
          <a:avLst/>
          <a:gdLst/>
          <a:ahLst/>
          <a:cxnLst/>
          <a:rect l="0" t="0" r="0" b="0"/>
          <a:pathLst>
            <a:path>
              <a:moveTo>
                <a:pt x="0" y="0"/>
              </a:moveTo>
              <a:lnTo>
                <a:pt x="432116"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A70963-722D-4E92-9484-2A7652FDA912}">
      <dsp:nvSpPr>
        <dsp:cNvPr id="0" name=""/>
        <dsp:cNvSpPr/>
      </dsp:nvSpPr>
      <dsp:spPr>
        <a:xfrm>
          <a:off x="5663267" y="1549082"/>
          <a:ext cx="0" cy="45561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192F9B6-489D-4195-B317-A459F13BC291}">
      <dsp:nvSpPr>
        <dsp:cNvPr id="0" name=""/>
        <dsp:cNvSpPr/>
      </dsp:nvSpPr>
      <dsp:spPr>
        <a:xfrm>
          <a:off x="5565270" y="1457959"/>
          <a:ext cx="195994" cy="91122"/>
        </a:xfrm>
        <a:prstGeom prst="rect">
          <a:avLst/>
        </a:prstGeom>
        <a:solidFill>
          <a:schemeClr val="tx2">
            <a:lumMod val="60000"/>
            <a:lumOff val="4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B5531E-7487-412D-B77E-573071528A82}">
      <dsp:nvSpPr>
        <dsp:cNvPr id="0" name=""/>
        <dsp:cNvSpPr/>
      </dsp:nvSpPr>
      <dsp:spPr>
        <a:xfrm>
          <a:off x="6793598" y="2004695"/>
          <a:ext cx="825882" cy="546735"/>
        </a:xfrm>
        <a:prstGeom prst="hexagon">
          <a:avLst>
            <a:gd name="adj" fmla="val 40000"/>
            <a:gd name="vf" fmla="val 11547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b="1" kern="1200" dirty="0"/>
            <a:t>Dec 23</a:t>
          </a:r>
        </a:p>
      </dsp:txBody>
      <dsp:txXfrm>
        <a:off x="6937357" y="2099863"/>
        <a:ext cx="538364" cy="356399"/>
      </dsp:txXfrm>
    </dsp:sp>
    <dsp:sp modelId="{0322B783-460B-40FC-B15F-C9273BB22C47}">
      <dsp:nvSpPr>
        <dsp:cNvPr id="0" name=""/>
        <dsp:cNvSpPr/>
      </dsp:nvSpPr>
      <dsp:spPr>
        <a:xfrm>
          <a:off x="6633010" y="3098164"/>
          <a:ext cx="1147059" cy="145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b="0" kern="1200" dirty="0">
              <a:solidFill>
                <a:schemeClr val="tx2">
                  <a:lumMod val="60000"/>
                  <a:lumOff val="40000"/>
                </a:schemeClr>
              </a:solidFill>
            </a:rPr>
            <a:t>PB Members proposals for criteria and districts to consider</a:t>
          </a:r>
        </a:p>
      </dsp:txBody>
      <dsp:txXfrm>
        <a:off x="6633010" y="3098164"/>
        <a:ext cx="1147059" cy="1457960"/>
      </dsp:txXfrm>
    </dsp:sp>
    <dsp:sp modelId="{D22A74BC-5B10-4A9C-99D7-E3C6E4AEB4AE}">
      <dsp:nvSpPr>
        <dsp:cNvPr id="0" name=""/>
        <dsp:cNvSpPr/>
      </dsp:nvSpPr>
      <dsp:spPr>
        <a:xfrm>
          <a:off x="7619481" y="2278062"/>
          <a:ext cx="359802" cy="0"/>
        </a:xfrm>
        <a:custGeom>
          <a:avLst/>
          <a:gdLst/>
          <a:ahLst/>
          <a:cxnLst/>
          <a:rect l="0" t="0" r="0" b="0"/>
          <a:pathLst>
            <a:path>
              <a:moveTo>
                <a:pt x="0" y="0"/>
              </a:moveTo>
              <a:lnTo>
                <a:pt x="359802"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EF0D4E-73C9-4D24-8AE6-39D2E6B7F76A}">
      <dsp:nvSpPr>
        <dsp:cNvPr id="0" name=""/>
        <dsp:cNvSpPr/>
      </dsp:nvSpPr>
      <dsp:spPr>
        <a:xfrm>
          <a:off x="7206539" y="2551430"/>
          <a:ext cx="0" cy="45561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224A504-67DE-485B-8023-ADD5E1E6EBA6}">
      <dsp:nvSpPr>
        <dsp:cNvPr id="0" name=""/>
        <dsp:cNvSpPr/>
      </dsp:nvSpPr>
      <dsp:spPr>
        <a:xfrm>
          <a:off x="7148581" y="3007042"/>
          <a:ext cx="115916" cy="91122"/>
        </a:xfrm>
        <a:prstGeom prst="rect">
          <a:avLst/>
        </a:prstGeom>
        <a:solidFill>
          <a:schemeClr val="tx2">
            <a:lumMod val="60000"/>
            <a:lumOff val="4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56B535-8439-4154-B90C-1C462456C80D}">
      <dsp:nvSpPr>
        <dsp:cNvPr id="0" name=""/>
        <dsp:cNvSpPr/>
      </dsp:nvSpPr>
      <dsp:spPr>
        <a:xfrm>
          <a:off x="7979283" y="2004695"/>
          <a:ext cx="1024528" cy="546735"/>
        </a:xfrm>
        <a:prstGeom prst="hexagon">
          <a:avLst>
            <a:gd name="adj" fmla="val 40000"/>
            <a:gd name="vf" fmla="val 11547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b="1" kern="1200" dirty="0"/>
            <a:t>Jan </a:t>
          </a:r>
          <a:br>
            <a:rPr lang="en-US" sz="1100" b="1" kern="1200" dirty="0"/>
          </a:br>
          <a:r>
            <a:rPr lang="en-US" sz="1100" b="1" kern="1200" dirty="0"/>
            <a:t>24</a:t>
          </a:r>
        </a:p>
      </dsp:txBody>
      <dsp:txXfrm>
        <a:off x="8137558" y="2089158"/>
        <a:ext cx="707978" cy="377809"/>
      </dsp:txXfrm>
    </dsp:sp>
    <dsp:sp modelId="{4B56663A-7001-430D-8481-E1E0D81E9799}">
      <dsp:nvSpPr>
        <dsp:cNvPr id="0" name=""/>
        <dsp:cNvSpPr/>
      </dsp:nvSpPr>
      <dsp:spPr>
        <a:xfrm>
          <a:off x="7780069" y="0"/>
          <a:ext cx="1422956" cy="1457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b="0" kern="1200" dirty="0">
              <a:solidFill>
                <a:schemeClr val="tx2">
                  <a:lumMod val="60000"/>
                  <a:lumOff val="40000"/>
                </a:schemeClr>
              </a:solidFill>
            </a:rPr>
            <a:t>Compliance model run and MBTA Bylaw drafted to share in public meetings in February</a:t>
          </a:r>
        </a:p>
      </dsp:txBody>
      <dsp:txXfrm>
        <a:off x="7780069" y="0"/>
        <a:ext cx="1422956" cy="1457960"/>
      </dsp:txXfrm>
    </dsp:sp>
    <dsp:sp modelId="{CEFDF7E6-3E1D-9A4F-92A7-D3D4B897E934}">
      <dsp:nvSpPr>
        <dsp:cNvPr id="0" name=""/>
        <dsp:cNvSpPr/>
      </dsp:nvSpPr>
      <dsp:spPr>
        <a:xfrm>
          <a:off x="9003811" y="2278062"/>
          <a:ext cx="363412" cy="0"/>
        </a:xfrm>
        <a:custGeom>
          <a:avLst/>
          <a:gdLst/>
          <a:ahLst/>
          <a:cxnLst/>
          <a:rect l="0" t="0" r="0" b="0"/>
          <a:pathLst>
            <a:path>
              <a:moveTo>
                <a:pt x="0" y="0"/>
              </a:moveTo>
              <a:lnTo>
                <a:pt x="363412"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33606B-CE71-4AF3-BC88-8004C49922F2}">
      <dsp:nvSpPr>
        <dsp:cNvPr id="0" name=""/>
        <dsp:cNvSpPr/>
      </dsp:nvSpPr>
      <dsp:spPr>
        <a:xfrm>
          <a:off x="8491547" y="1549082"/>
          <a:ext cx="0" cy="45561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F9B19B0-E08F-4D38-AFF7-AAD266C6FC2B}">
      <dsp:nvSpPr>
        <dsp:cNvPr id="0" name=""/>
        <dsp:cNvSpPr/>
      </dsp:nvSpPr>
      <dsp:spPr>
        <a:xfrm>
          <a:off x="8419649" y="1457959"/>
          <a:ext cx="143796" cy="91122"/>
        </a:xfrm>
        <a:prstGeom prst="rect">
          <a:avLst/>
        </a:prstGeom>
        <a:solidFill>
          <a:schemeClr val="tx2">
            <a:lumMod val="60000"/>
            <a:lumOff val="4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D7DFD0-18E4-7044-909D-0D1483573D35}">
      <dsp:nvSpPr>
        <dsp:cNvPr id="0" name=""/>
        <dsp:cNvSpPr/>
      </dsp:nvSpPr>
      <dsp:spPr>
        <a:xfrm>
          <a:off x="9367224" y="2004695"/>
          <a:ext cx="844450" cy="546735"/>
        </a:xfrm>
        <a:prstGeom prst="hexagon">
          <a:avLst>
            <a:gd name="adj" fmla="val 40000"/>
            <a:gd name="vf" fmla="val 11547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66725">
            <a:lnSpc>
              <a:spcPct val="90000"/>
            </a:lnSpc>
            <a:spcBef>
              <a:spcPct val="0"/>
            </a:spcBef>
            <a:spcAft>
              <a:spcPct val="35000"/>
            </a:spcAft>
            <a:buNone/>
          </a:pPr>
          <a:r>
            <a:rPr lang="en-US" sz="1050" b="0" kern="1200" dirty="0"/>
            <a:t>Feb 24</a:t>
          </a:r>
        </a:p>
      </dsp:txBody>
      <dsp:txXfrm>
        <a:off x="9511756" y="2098272"/>
        <a:ext cx="555386" cy="359581"/>
      </dsp:txXfrm>
    </dsp:sp>
    <dsp:sp modelId="{7B364423-D51B-B84D-9C5D-AC6734AAB2E7}">
      <dsp:nvSpPr>
        <dsp:cNvPr id="0" name=""/>
        <dsp:cNvSpPr/>
      </dsp:nvSpPr>
      <dsp:spPr>
        <a:xfrm>
          <a:off x="9203025" y="3098164"/>
          <a:ext cx="1172848" cy="1457960"/>
        </a:xfrm>
        <a:prstGeom prst="rect">
          <a:avLst/>
        </a:prstGeom>
        <a:noFill/>
        <a:ln>
          <a:noFill/>
        </a:ln>
        <a:effectLst/>
      </dsp:spPr>
      <dsp:style>
        <a:lnRef idx="0">
          <a:scrgbClr r="0" g="0" b="0"/>
        </a:lnRef>
        <a:fillRef idx="0">
          <a:scrgbClr r="0" g="0" b="0"/>
        </a:fillRef>
        <a:effectRef idx="0">
          <a:scrgbClr r="0" g="0" b="0"/>
        </a:effectRef>
        <a:fontRef idx="minor"/>
      </dsp:style>
    </dsp:sp>
    <dsp:sp modelId="{64083251-53A4-E446-BCD5-645C58ABC38B}">
      <dsp:nvSpPr>
        <dsp:cNvPr id="0" name=""/>
        <dsp:cNvSpPr/>
      </dsp:nvSpPr>
      <dsp:spPr>
        <a:xfrm>
          <a:off x="10211675" y="2278062"/>
          <a:ext cx="290438" cy="0"/>
        </a:xfrm>
        <a:custGeom>
          <a:avLst/>
          <a:gdLst/>
          <a:ahLst/>
          <a:cxnLst/>
          <a:rect l="0" t="0" r="0" b="0"/>
          <a:pathLst>
            <a:path>
              <a:moveTo>
                <a:pt x="0" y="0"/>
              </a:moveTo>
              <a:lnTo>
                <a:pt x="290438"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F04345-8F8C-E949-B1F3-9F279BDA3DFA}">
      <dsp:nvSpPr>
        <dsp:cNvPr id="0" name=""/>
        <dsp:cNvSpPr/>
      </dsp:nvSpPr>
      <dsp:spPr>
        <a:xfrm>
          <a:off x="9789449" y="2551430"/>
          <a:ext cx="0" cy="45561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3D8E937-5AF4-1947-98E2-7F1ADBAE9AC2}">
      <dsp:nvSpPr>
        <dsp:cNvPr id="0" name=""/>
        <dsp:cNvSpPr/>
      </dsp:nvSpPr>
      <dsp:spPr>
        <a:xfrm>
          <a:off x="9730188" y="3007042"/>
          <a:ext cx="118522" cy="911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64A963-719D-2540-881A-7888A004B7B7}">
      <dsp:nvSpPr>
        <dsp:cNvPr id="0" name=""/>
        <dsp:cNvSpPr/>
      </dsp:nvSpPr>
      <dsp:spPr>
        <a:xfrm rot="10800000">
          <a:off x="10502113" y="2004695"/>
          <a:ext cx="649232" cy="546735"/>
        </a:xfrm>
        <a:prstGeom prst="homePlate">
          <a:avLst>
            <a:gd name="adj" fmla="val 40000"/>
          </a:avLst>
        </a:prstGeom>
        <a:solidFill>
          <a:srgbClr val="00B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b="1" kern="1200" dirty="0"/>
            <a:t>Mar </a:t>
          </a:r>
        </a:p>
        <a:p>
          <a:pPr marL="0" lvl="0" indent="0" algn="ctr" defTabSz="488950">
            <a:lnSpc>
              <a:spcPct val="90000"/>
            </a:lnSpc>
            <a:spcBef>
              <a:spcPct val="0"/>
            </a:spcBef>
            <a:spcAft>
              <a:spcPct val="35000"/>
            </a:spcAft>
            <a:buNone/>
          </a:pPr>
          <a:r>
            <a:rPr lang="en-US" sz="1100" b="1" kern="1200" dirty="0"/>
            <a:t>24</a:t>
          </a:r>
        </a:p>
      </dsp:txBody>
      <dsp:txXfrm rot="10800000">
        <a:off x="10611460" y="2004695"/>
        <a:ext cx="539885" cy="546735"/>
      </dsp:txXfrm>
    </dsp:sp>
    <dsp:sp modelId="{D1F59940-8F34-F84E-9553-8C72906D8DC1}">
      <dsp:nvSpPr>
        <dsp:cNvPr id="0" name=""/>
        <dsp:cNvSpPr/>
      </dsp:nvSpPr>
      <dsp:spPr>
        <a:xfrm>
          <a:off x="10375873" y="0"/>
          <a:ext cx="901712" cy="1457960"/>
        </a:xfrm>
        <a:prstGeom prst="rect">
          <a:avLst/>
        </a:prstGeom>
        <a:noFill/>
        <a:ln>
          <a:noFill/>
        </a:ln>
        <a:effectLst/>
      </dsp:spPr>
      <dsp:style>
        <a:lnRef idx="0">
          <a:scrgbClr r="0" g="0" b="0"/>
        </a:lnRef>
        <a:fillRef idx="0">
          <a:scrgbClr r="0" g="0" b="0"/>
        </a:fillRef>
        <a:effectRef idx="0">
          <a:scrgbClr r="0" g="0" b="0"/>
        </a:effectRef>
        <a:fontRef idx="minor"/>
      </dsp:style>
    </dsp:sp>
    <dsp:sp modelId="{A52CFE0E-8603-8645-9BEF-777634A8D41F}">
      <dsp:nvSpPr>
        <dsp:cNvPr id="0" name=""/>
        <dsp:cNvSpPr/>
      </dsp:nvSpPr>
      <dsp:spPr>
        <a:xfrm>
          <a:off x="10826730" y="1549082"/>
          <a:ext cx="0" cy="45561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7582F25-85C0-E545-845A-BB68FEDFC9DD}">
      <dsp:nvSpPr>
        <dsp:cNvPr id="0" name=""/>
        <dsp:cNvSpPr/>
      </dsp:nvSpPr>
      <dsp:spPr>
        <a:xfrm>
          <a:off x="10781168" y="1457959"/>
          <a:ext cx="91122" cy="911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24B329-6BEB-09C0-0683-61FB262F944C}"/>
              </a:ext>
            </a:extLst>
          </p:cNvPr>
          <p:cNvSpPr>
            <a:spLocks noGrp="1"/>
          </p:cNvSpPr>
          <p:nvPr>
            <p:ph type="hdr" sz="quarter"/>
          </p:nvPr>
        </p:nvSpPr>
        <p:spPr>
          <a:xfrm>
            <a:off x="0" y="0"/>
            <a:ext cx="4002088" cy="3508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23A524-C93F-E367-62B1-7E7CAB1FADD6}"/>
              </a:ext>
            </a:extLst>
          </p:cNvPr>
          <p:cNvSpPr>
            <a:spLocks noGrp="1"/>
          </p:cNvSpPr>
          <p:nvPr>
            <p:ph type="dt" sz="quarter" idx="1"/>
          </p:nvPr>
        </p:nvSpPr>
        <p:spPr>
          <a:xfrm>
            <a:off x="5232401" y="0"/>
            <a:ext cx="4002088" cy="350838"/>
          </a:xfrm>
          <a:prstGeom prst="rect">
            <a:avLst/>
          </a:prstGeom>
        </p:spPr>
        <p:txBody>
          <a:bodyPr vert="horz" lIns="91440" tIns="45720" rIns="91440" bIns="45720" rtlCol="0"/>
          <a:lstStyle>
            <a:lvl1pPr algn="r">
              <a:defRPr sz="1200"/>
            </a:lvl1pPr>
          </a:lstStyle>
          <a:p>
            <a:fld id="{AB28A947-07FB-4E06-97F4-8CB0A0E554A3}" type="datetimeFigureOut">
              <a:rPr lang="en-US" smtClean="0"/>
              <a:t>5/21/2024</a:t>
            </a:fld>
            <a:endParaRPr lang="en-US"/>
          </a:p>
        </p:txBody>
      </p:sp>
      <p:sp>
        <p:nvSpPr>
          <p:cNvPr id="4" name="Footer Placeholder 3">
            <a:extLst>
              <a:ext uri="{FF2B5EF4-FFF2-40B4-BE49-F238E27FC236}">
                <a16:creationId xmlns:a16="http://schemas.microsoft.com/office/drawing/2014/main" id="{6BB82748-E736-70FB-8246-437B1F67C9C5}"/>
              </a:ext>
            </a:extLst>
          </p:cNvPr>
          <p:cNvSpPr>
            <a:spLocks noGrp="1"/>
          </p:cNvSpPr>
          <p:nvPr>
            <p:ph type="ftr" sz="quarter" idx="2"/>
          </p:nvPr>
        </p:nvSpPr>
        <p:spPr>
          <a:xfrm>
            <a:off x="0" y="6659564"/>
            <a:ext cx="4002088"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D912CDC-70F0-A5A7-BEDC-A7187FED65EC}"/>
              </a:ext>
            </a:extLst>
          </p:cNvPr>
          <p:cNvSpPr>
            <a:spLocks noGrp="1"/>
          </p:cNvSpPr>
          <p:nvPr>
            <p:ph type="sldNum" sz="quarter" idx="3"/>
          </p:nvPr>
        </p:nvSpPr>
        <p:spPr>
          <a:xfrm>
            <a:off x="5232401" y="6659564"/>
            <a:ext cx="4002088" cy="350837"/>
          </a:xfrm>
          <a:prstGeom prst="rect">
            <a:avLst/>
          </a:prstGeom>
        </p:spPr>
        <p:txBody>
          <a:bodyPr vert="horz" lIns="91440" tIns="45720" rIns="91440" bIns="45720" rtlCol="0" anchor="b"/>
          <a:lstStyle>
            <a:lvl1pPr algn="r">
              <a:defRPr sz="1200"/>
            </a:lvl1pPr>
          </a:lstStyle>
          <a:p>
            <a:fld id="{872EEA23-30FC-4AD8-A70A-AA054EF9C540}" type="slidenum">
              <a:rPr lang="en-US" smtClean="0"/>
              <a:t>‹#›</a:t>
            </a:fld>
            <a:endParaRPr lang="en-US"/>
          </a:p>
        </p:txBody>
      </p:sp>
    </p:spTree>
    <p:extLst>
      <p:ext uri="{BB962C8B-B14F-4D97-AF65-F5344CB8AC3E}">
        <p14:creationId xmlns:p14="http://schemas.microsoft.com/office/powerpoint/2010/main" val="2289418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002299" cy="3517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1639" y="3"/>
            <a:ext cx="4002299" cy="351737"/>
          </a:xfrm>
          <a:prstGeom prst="rect">
            <a:avLst/>
          </a:prstGeom>
        </p:spPr>
        <p:txBody>
          <a:bodyPr vert="horz" lIns="91440" tIns="45720" rIns="91440" bIns="45720" rtlCol="0"/>
          <a:lstStyle>
            <a:lvl1pPr algn="r">
              <a:defRPr sz="1200"/>
            </a:lvl1pPr>
          </a:lstStyle>
          <a:p>
            <a:fld id="{0916D0B8-552F-1247-9890-B231A2DDE671}" type="datetimeFigureOut">
              <a:rPr lang="en-US" smtClean="0"/>
              <a:t>5/21/2024</a:t>
            </a:fld>
            <a:endParaRPr lang="en-US"/>
          </a:p>
        </p:txBody>
      </p:sp>
      <p:sp>
        <p:nvSpPr>
          <p:cNvPr id="4" name="Slide Image Placeholder 3"/>
          <p:cNvSpPr>
            <a:spLocks noGrp="1" noRot="1" noChangeAspect="1"/>
          </p:cNvSpPr>
          <p:nvPr>
            <p:ph type="sldImg" idx="2"/>
          </p:nvPr>
        </p:nvSpPr>
        <p:spPr>
          <a:xfrm>
            <a:off x="2516188"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608" y="3373754"/>
            <a:ext cx="7388860" cy="276034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02299" cy="35173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1736"/>
          </a:xfrm>
          <a:prstGeom prst="rect">
            <a:avLst/>
          </a:prstGeom>
        </p:spPr>
        <p:txBody>
          <a:bodyPr vert="horz" lIns="91440" tIns="45720" rIns="91440" bIns="45720" rtlCol="0" anchor="b"/>
          <a:lstStyle>
            <a:lvl1pPr algn="r">
              <a:defRPr sz="1200"/>
            </a:lvl1pPr>
          </a:lstStyle>
          <a:p>
            <a:fld id="{043F8A0D-D55A-3E4B-8949-9E8880CE9A9C}" type="slidenum">
              <a:rPr lang="en-US" smtClean="0"/>
              <a:t>‹#›</a:t>
            </a:fld>
            <a:endParaRPr lang="en-US"/>
          </a:p>
        </p:txBody>
      </p:sp>
    </p:spTree>
    <p:extLst>
      <p:ext uri="{BB962C8B-B14F-4D97-AF65-F5344CB8AC3E}">
        <p14:creationId xmlns:p14="http://schemas.microsoft.com/office/powerpoint/2010/main" val="32082790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043F8A0D-D55A-3E4B-8949-9E8880CE9A9C}" type="slidenum">
              <a:rPr lang="en-US" smtClean="0"/>
              <a:t>1</a:t>
            </a:fld>
            <a:endParaRPr lang="en-US"/>
          </a:p>
        </p:txBody>
      </p:sp>
    </p:spTree>
    <p:extLst>
      <p:ext uri="{BB962C8B-B14F-4D97-AF65-F5344CB8AC3E}">
        <p14:creationId xmlns:p14="http://schemas.microsoft.com/office/powerpoint/2010/main" val="350974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F8A0D-D55A-3E4B-8949-9E8880CE9A9C}" type="slidenum">
              <a:rPr lang="en-US" smtClean="0"/>
              <a:t>2</a:t>
            </a:fld>
            <a:endParaRPr lang="en-US"/>
          </a:p>
        </p:txBody>
      </p:sp>
    </p:spTree>
    <p:extLst>
      <p:ext uri="{BB962C8B-B14F-4D97-AF65-F5344CB8AC3E}">
        <p14:creationId xmlns:p14="http://schemas.microsoft.com/office/powerpoint/2010/main" val="154957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00000"/>
                </a:solidFill>
                <a:effectLst/>
                <a:latin typeface="BentonSansCond"/>
              </a:rPr>
              <a:t>Commuter rail community</a:t>
            </a:r>
            <a:r>
              <a:rPr lang="en-GB" b="0" i="0" dirty="0">
                <a:solidFill>
                  <a:srgbClr val="000000"/>
                </a:solidFill>
                <a:effectLst/>
                <a:latin typeface="Georgia" panose="02040502050405020303" pitchFamily="18" charset="0"/>
              </a:rPr>
              <a:t> — served by the MBTA commuter rail; must rezone to permit a minimum number of multifamily housing units equal to 15 percent of the current housing stock. Deadline for rezoning is the end of 2024.</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BentonSansCompressed"/>
              </a:rPr>
              <a:t>Population (2020): </a:t>
            </a:r>
            <a:r>
              <a:rPr lang="en-GB" b="1" i="0" dirty="0">
                <a:solidFill>
                  <a:srgbClr val="000000"/>
                </a:solidFill>
                <a:effectLst/>
                <a:latin typeface="BentonSansCompressed"/>
              </a:rPr>
              <a:t>10,450</a:t>
            </a:r>
            <a:br>
              <a:rPr lang="en-GB" b="0" i="0" dirty="0">
                <a:solidFill>
                  <a:srgbClr val="000000"/>
                </a:solidFill>
                <a:effectLst/>
                <a:latin typeface="BentonSansCompressed"/>
              </a:rPr>
            </a:br>
            <a:r>
              <a:rPr lang="en-GB" b="0" i="0" dirty="0">
                <a:solidFill>
                  <a:srgbClr val="000000"/>
                </a:solidFill>
                <a:effectLst/>
                <a:latin typeface="BentonSansCompressed"/>
              </a:rPr>
              <a:t>Housing units (2020): </a:t>
            </a:r>
            <a:r>
              <a:rPr lang="en-GB" b="1" i="0" dirty="0">
                <a:solidFill>
                  <a:srgbClr val="000000"/>
                </a:solidFill>
                <a:effectLst/>
                <a:latin typeface="BentonSansCompressed"/>
              </a:rPr>
              <a:t>3,763</a:t>
            </a:r>
            <a:br>
              <a:rPr lang="en-GB" b="0" i="0" dirty="0">
                <a:solidFill>
                  <a:srgbClr val="000000"/>
                </a:solidFill>
                <a:effectLst/>
                <a:latin typeface="BentonSansCompressed"/>
              </a:rPr>
            </a:br>
            <a:r>
              <a:rPr lang="en-GB" b="0" i="0" dirty="0">
                <a:solidFill>
                  <a:srgbClr val="000000"/>
                </a:solidFill>
                <a:effectLst/>
                <a:latin typeface="BentonSansCompressed"/>
              </a:rPr>
              <a:t>Owner-occupied percentage: </a:t>
            </a:r>
            <a:r>
              <a:rPr lang="en-GB" b="1" i="0" dirty="0">
                <a:solidFill>
                  <a:srgbClr val="000000"/>
                </a:solidFill>
                <a:effectLst/>
                <a:latin typeface="BentonSansCompressed"/>
              </a:rPr>
              <a:t>90.7%</a:t>
            </a:r>
            <a:br>
              <a:rPr lang="en-GB" b="0" i="0" dirty="0">
                <a:solidFill>
                  <a:srgbClr val="000000"/>
                </a:solidFill>
                <a:effectLst/>
                <a:latin typeface="BentonSansCompressed"/>
              </a:rPr>
            </a:br>
            <a:r>
              <a:rPr lang="en-GB" b="0" i="0" dirty="0">
                <a:solidFill>
                  <a:srgbClr val="000000"/>
                </a:solidFill>
                <a:effectLst/>
                <a:latin typeface="BentonSansCompressed"/>
              </a:rPr>
              <a:t>Median household income: </a:t>
            </a:r>
            <a:r>
              <a:rPr lang="en-GB" b="1" i="0" dirty="0">
                <a:solidFill>
                  <a:srgbClr val="000000"/>
                </a:solidFill>
                <a:effectLst/>
                <a:latin typeface="BentonSansCompressed"/>
              </a:rPr>
              <a:t>$156,845</a:t>
            </a:r>
            <a:endParaRPr lang="en-GB" b="0" i="0" dirty="0">
              <a:solidFill>
                <a:srgbClr val="000000"/>
              </a:solidFill>
              <a:effectLst/>
              <a:latin typeface="BentonSansCompressed"/>
            </a:endParaRPr>
          </a:p>
        </p:txBody>
      </p:sp>
      <p:sp>
        <p:nvSpPr>
          <p:cNvPr id="4" name="Slide Number Placeholder 3"/>
          <p:cNvSpPr>
            <a:spLocks noGrp="1"/>
          </p:cNvSpPr>
          <p:nvPr>
            <p:ph type="sldNum" sz="quarter" idx="5"/>
          </p:nvPr>
        </p:nvSpPr>
        <p:spPr/>
        <p:txBody>
          <a:bodyPr/>
          <a:lstStyle/>
          <a:p>
            <a:fld id="{043F8A0D-D55A-3E4B-8949-9E8880CE9A9C}" type="slidenum">
              <a:rPr lang="en-US" smtClean="0"/>
              <a:t>4</a:t>
            </a:fld>
            <a:endParaRPr lang="en-US"/>
          </a:p>
        </p:txBody>
      </p:sp>
    </p:spTree>
    <p:extLst>
      <p:ext uri="{BB962C8B-B14F-4D97-AF65-F5344CB8AC3E}">
        <p14:creationId xmlns:p14="http://schemas.microsoft.com/office/powerpoint/2010/main" val="104175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F8A0D-D55A-3E4B-8949-9E8880CE9A9C}" type="slidenum">
              <a:rPr lang="en-US" smtClean="0"/>
              <a:t>9</a:t>
            </a:fld>
            <a:endParaRPr lang="en-US"/>
          </a:p>
        </p:txBody>
      </p:sp>
    </p:spTree>
    <p:extLst>
      <p:ext uri="{BB962C8B-B14F-4D97-AF65-F5344CB8AC3E}">
        <p14:creationId xmlns:p14="http://schemas.microsoft.com/office/powerpoint/2010/main" val="316277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mapping, applied rubric with scoring to get to three areas to meet requirements while last amount of impact to residential neighborhoods</a:t>
            </a:r>
          </a:p>
          <a:p>
            <a:endParaRPr lang="en-US" dirty="0"/>
          </a:p>
          <a:p>
            <a:r>
              <a:rPr lang="en-US" dirty="0"/>
              <a:t>While reducing impact to open space </a:t>
            </a:r>
          </a:p>
        </p:txBody>
      </p:sp>
      <p:sp>
        <p:nvSpPr>
          <p:cNvPr id="4" name="Slide Number Placeholder 3"/>
          <p:cNvSpPr>
            <a:spLocks noGrp="1"/>
          </p:cNvSpPr>
          <p:nvPr>
            <p:ph type="sldNum" sz="quarter" idx="5"/>
          </p:nvPr>
        </p:nvSpPr>
        <p:spPr/>
        <p:txBody>
          <a:bodyPr/>
          <a:lstStyle/>
          <a:p>
            <a:fld id="{043F8A0D-D55A-3E4B-8949-9E8880CE9A9C}" type="slidenum">
              <a:rPr lang="en-US" smtClean="0"/>
              <a:t>10</a:t>
            </a:fld>
            <a:endParaRPr lang="en-US"/>
          </a:p>
        </p:txBody>
      </p:sp>
    </p:spTree>
    <p:extLst>
      <p:ext uri="{BB962C8B-B14F-4D97-AF65-F5344CB8AC3E}">
        <p14:creationId xmlns:p14="http://schemas.microsoft.com/office/powerpoint/2010/main" val="4166836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mapping, applied rubric with scoring to get to three areas to meet requirements while last amount of impact to residential neighborhoods</a:t>
            </a:r>
          </a:p>
          <a:p>
            <a:endParaRPr lang="en-US" dirty="0"/>
          </a:p>
          <a:p>
            <a:r>
              <a:rPr lang="en-US" dirty="0"/>
              <a:t>While reducing impact to open space </a:t>
            </a:r>
          </a:p>
        </p:txBody>
      </p:sp>
      <p:sp>
        <p:nvSpPr>
          <p:cNvPr id="4" name="Slide Number Placeholder 3"/>
          <p:cNvSpPr>
            <a:spLocks noGrp="1"/>
          </p:cNvSpPr>
          <p:nvPr>
            <p:ph type="sldNum" sz="quarter" idx="5"/>
          </p:nvPr>
        </p:nvSpPr>
        <p:spPr/>
        <p:txBody>
          <a:bodyPr/>
          <a:lstStyle/>
          <a:p>
            <a:fld id="{043F8A0D-D55A-3E4B-8949-9E8880CE9A9C}" type="slidenum">
              <a:rPr lang="en-US" smtClean="0"/>
              <a:t>11</a:t>
            </a:fld>
            <a:endParaRPr lang="en-US"/>
          </a:p>
        </p:txBody>
      </p:sp>
    </p:spTree>
    <p:extLst>
      <p:ext uri="{BB962C8B-B14F-4D97-AF65-F5344CB8AC3E}">
        <p14:creationId xmlns:p14="http://schemas.microsoft.com/office/powerpoint/2010/main" val="672547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F8A0D-D55A-3E4B-8949-9E8880CE9A9C}" type="slidenum">
              <a:rPr lang="en-US" smtClean="0"/>
              <a:t>13</a:t>
            </a:fld>
            <a:endParaRPr lang="en-US"/>
          </a:p>
        </p:txBody>
      </p:sp>
    </p:spTree>
    <p:extLst>
      <p:ext uri="{BB962C8B-B14F-4D97-AF65-F5344CB8AC3E}">
        <p14:creationId xmlns:p14="http://schemas.microsoft.com/office/powerpoint/2010/main" val="4288452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AD7F2-C7CE-C253-D15B-61343A83D320}"/>
              </a:ext>
            </a:extLst>
          </p:cNvPr>
          <p:cNvSpPr>
            <a:spLocks noGrp="1"/>
          </p:cNvSpPr>
          <p:nvPr>
            <p:ph type="ctrTitle"/>
          </p:nvPr>
        </p:nvSpPr>
        <p:spPr>
          <a:xfrm>
            <a:off x="640080" y="3003804"/>
            <a:ext cx="9601200" cy="822960"/>
          </a:xfrm>
        </p:spPr>
        <p:txBody>
          <a:bodyPr anchor="b">
            <a:normAutofit/>
          </a:bodyPr>
          <a:lstStyle>
            <a:lvl1pPr algn="l">
              <a:defRPr sz="4400">
                <a:solidFill>
                  <a:schemeClr val="tx2"/>
                </a:solidFill>
              </a:defRPr>
            </a:lvl1pPr>
          </a:lstStyle>
          <a:p>
            <a:r>
              <a:rPr lang="en-US" dirty="0"/>
              <a:t>Click to edit</a:t>
            </a:r>
          </a:p>
        </p:txBody>
      </p:sp>
      <p:sp>
        <p:nvSpPr>
          <p:cNvPr id="3" name="Subtitle 2">
            <a:extLst>
              <a:ext uri="{FF2B5EF4-FFF2-40B4-BE49-F238E27FC236}">
                <a16:creationId xmlns:a16="http://schemas.microsoft.com/office/drawing/2014/main" id="{7F9B49A1-9E61-D9C8-3599-25A387418A39}"/>
              </a:ext>
            </a:extLst>
          </p:cNvPr>
          <p:cNvSpPr>
            <a:spLocks noGrp="1"/>
          </p:cNvSpPr>
          <p:nvPr>
            <p:ph type="subTitle" idx="1"/>
          </p:nvPr>
        </p:nvSpPr>
        <p:spPr>
          <a:xfrm>
            <a:off x="640080" y="3840480"/>
            <a:ext cx="7315200" cy="457200"/>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66AC83DA-E8E8-EBFC-5FAE-5DF82D4BE627}"/>
              </a:ext>
            </a:extLst>
          </p:cNvPr>
          <p:cNvSpPr>
            <a:spLocks noGrp="1"/>
          </p:cNvSpPr>
          <p:nvPr>
            <p:ph type="sldNum" sz="quarter" idx="12"/>
          </p:nvPr>
        </p:nvSpPr>
        <p:spPr/>
        <p:txBody>
          <a:bodyPr/>
          <a:lstStyle/>
          <a:p>
            <a:fld id="{E0788EFF-A5C8-0941-9C7C-109013263273}" type="slidenum">
              <a:rPr lang="en-US" smtClean="0"/>
              <a:t>‹#›</a:t>
            </a:fld>
            <a:endParaRPr lang="en-US"/>
          </a:p>
        </p:txBody>
      </p:sp>
      <p:pic>
        <p:nvPicPr>
          <p:cNvPr id="4" name="Picture 3" descr="A picture containing company name&#10;&#10;Description automatically generated">
            <a:extLst>
              <a:ext uri="{FF2B5EF4-FFF2-40B4-BE49-F238E27FC236}">
                <a16:creationId xmlns:a16="http://schemas.microsoft.com/office/drawing/2014/main" id="{D07509D9-DF72-A709-FF21-EF0B9B059EA2}"/>
              </a:ext>
            </a:extLst>
          </p:cNvPr>
          <p:cNvPicPr>
            <a:picLocks noChangeAspect="1"/>
          </p:cNvPicPr>
          <p:nvPr userDrawn="1"/>
        </p:nvPicPr>
        <p:blipFill>
          <a:blip r:embed="rId2"/>
          <a:stretch>
            <a:fillRect/>
          </a:stretch>
        </p:blipFill>
        <p:spPr>
          <a:xfrm>
            <a:off x="9360099" y="4594860"/>
            <a:ext cx="2500012" cy="1986415"/>
          </a:xfrm>
          <a:prstGeom prst="rect">
            <a:avLst/>
          </a:prstGeom>
        </p:spPr>
      </p:pic>
    </p:spTree>
    <p:extLst>
      <p:ext uri="{BB962C8B-B14F-4D97-AF65-F5344CB8AC3E}">
        <p14:creationId xmlns:p14="http://schemas.microsoft.com/office/powerpoint/2010/main" val="120471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3_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325880"/>
            <a:ext cx="5455523" cy="4206240"/>
          </a:xfrm>
        </p:spPr>
        <p:txBody>
          <a:bodyPr>
            <a:noAutofit/>
          </a:bodyPr>
          <a:lstStyle>
            <a:lvl1pPr>
              <a:defRPr sz="24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79279" y="1309848"/>
            <a:ext cx="5455523" cy="4206240"/>
          </a:xfrm>
        </p:spPr>
        <p:txBody>
          <a:bodyPr>
            <a:noAutofit/>
          </a:bodyPr>
          <a:lstStyle>
            <a:lvl1pPr>
              <a:defRPr sz="24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1817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884680"/>
            <a:ext cx="5455523" cy="4206240"/>
          </a:xfrm>
        </p:spPr>
        <p:txBody>
          <a:bodyPr>
            <a:noAutofit/>
          </a:bodyPr>
          <a:lstStyle>
            <a:lvl1pPr>
              <a:defRPr sz="24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79279" y="1868648"/>
            <a:ext cx="5455523" cy="4206240"/>
          </a:xfrm>
        </p:spPr>
        <p:txBody>
          <a:bodyPr>
            <a:noAutofit/>
          </a:bodyPr>
          <a:lstStyle>
            <a:lvl1pPr>
              <a:defRPr sz="24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F98CC-160E-494C-8C3C-8CDC5FA257DE}" type="slidenum">
              <a:rPr lang="en-US" smtClean="0"/>
              <a:t>‹#›</a:t>
            </a:fld>
            <a:endParaRPr lang="en-US"/>
          </a:p>
        </p:txBody>
      </p:sp>
      <p:sp>
        <p:nvSpPr>
          <p:cNvPr id="5" name="Text Placeholder 4">
            <a:extLst>
              <a:ext uri="{FF2B5EF4-FFF2-40B4-BE49-F238E27FC236}">
                <a16:creationId xmlns:a16="http://schemas.microsoft.com/office/drawing/2014/main" id="{08679EAF-C20B-41DA-78F6-50E938A28A2C}"/>
              </a:ext>
            </a:extLst>
          </p:cNvPr>
          <p:cNvSpPr>
            <a:spLocks noGrp="1"/>
          </p:cNvSpPr>
          <p:nvPr>
            <p:ph type="body" sz="quarter" idx="13" hasCustomPrompt="1"/>
          </p:nvPr>
        </p:nvSpPr>
        <p:spPr>
          <a:xfrm>
            <a:off x="457200" y="1127125"/>
            <a:ext cx="11277600" cy="579438"/>
          </a:xfrm>
        </p:spPr>
        <p:txBody>
          <a:bodyPr>
            <a:noAutofit/>
          </a:bodyPr>
          <a:lstStyle>
            <a:lvl1pPr marL="0" indent="0">
              <a:buNone/>
              <a:defRPr sz="2400" b="1">
                <a:solidFill>
                  <a:schemeClr val="accent6"/>
                </a:solidFill>
              </a:defRPr>
            </a:lvl1pPr>
          </a:lstStyle>
          <a:p>
            <a:pPr lvl="0"/>
            <a:r>
              <a:rPr lang="en-US" dirty="0"/>
              <a:t>Subhead</a:t>
            </a:r>
          </a:p>
        </p:txBody>
      </p:sp>
    </p:spTree>
    <p:extLst>
      <p:ext uri="{BB962C8B-B14F-4D97-AF65-F5344CB8AC3E}">
        <p14:creationId xmlns:p14="http://schemas.microsoft.com/office/powerpoint/2010/main" val="1790923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884680"/>
            <a:ext cx="5455523" cy="4206240"/>
          </a:xfrm>
        </p:spPr>
        <p:txBody>
          <a:bodyPr>
            <a:noAutofit/>
          </a:bodyPr>
          <a:lstStyle>
            <a:lvl1pPr>
              <a:defRPr sz="24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79279" y="1868648"/>
            <a:ext cx="5455523" cy="4206240"/>
          </a:xfrm>
        </p:spPr>
        <p:txBody>
          <a:bodyPr>
            <a:noAutofit/>
          </a:bodyPr>
          <a:lstStyle>
            <a:lvl1pPr>
              <a:defRPr sz="24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F98CC-160E-494C-8C3C-8CDC5FA257DE}" type="slidenum">
              <a:rPr lang="en-US" smtClean="0"/>
              <a:t>‹#›</a:t>
            </a:fld>
            <a:endParaRPr lang="en-US"/>
          </a:p>
        </p:txBody>
      </p:sp>
      <p:sp>
        <p:nvSpPr>
          <p:cNvPr id="5" name="Text Placeholder 4">
            <a:extLst>
              <a:ext uri="{FF2B5EF4-FFF2-40B4-BE49-F238E27FC236}">
                <a16:creationId xmlns:a16="http://schemas.microsoft.com/office/drawing/2014/main" id="{08679EAF-C20B-41DA-78F6-50E938A28A2C}"/>
              </a:ext>
            </a:extLst>
          </p:cNvPr>
          <p:cNvSpPr>
            <a:spLocks noGrp="1"/>
          </p:cNvSpPr>
          <p:nvPr>
            <p:ph type="body" sz="quarter" idx="13" hasCustomPrompt="1"/>
          </p:nvPr>
        </p:nvSpPr>
        <p:spPr>
          <a:xfrm>
            <a:off x="457200" y="1127125"/>
            <a:ext cx="11277600" cy="579438"/>
          </a:xfrm>
        </p:spPr>
        <p:txBody>
          <a:bodyPr>
            <a:noAutofit/>
          </a:bodyPr>
          <a:lstStyle>
            <a:lvl1pPr marL="0" indent="0">
              <a:lnSpc>
                <a:spcPct val="100000"/>
              </a:lnSpc>
              <a:buNone/>
              <a:defRPr sz="2400" b="1">
                <a:solidFill>
                  <a:schemeClr val="accent6"/>
                </a:solidFill>
              </a:defRPr>
            </a:lvl1pPr>
          </a:lstStyle>
          <a:p>
            <a:pPr lvl="0"/>
            <a:r>
              <a:rPr lang="en-US" dirty="0"/>
              <a:t>Subhead</a:t>
            </a:r>
          </a:p>
        </p:txBody>
      </p:sp>
    </p:spTree>
    <p:extLst>
      <p:ext uri="{BB962C8B-B14F-4D97-AF65-F5344CB8AC3E}">
        <p14:creationId xmlns:p14="http://schemas.microsoft.com/office/powerpoint/2010/main" val="2266011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557275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3AF3-0469-FC4F-487C-CF9A62B3C363}"/>
              </a:ext>
            </a:extLst>
          </p:cNvPr>
          <p:cNvSpPr>
            <a:spLocks noGrp="1"/>
          </p:cNvSpPr>
          <p:nvPr>
            <p:ph type="title"/>
          </p:nvPr>
        </p:nvSpPr>
        <p:spPr>
          <a:xfrm>
            <a:off x="457200" y="241295"/>
            <a:ext cx="11277600" cy="879483"/>
          </a:xfrm>
        </p:spPr>
        <p:txBody>
          <a:bodyPr>
            <a:normAutofit/>
          </a:bodyPr>
          <a:lstStyle>
            <a:lvl1pPr>
              <a:defRPr sz="3800"/>
            </a:lvl1pPr>
          </a:lstStyle>
          <a:p>
            <a:r>
              <a:rPr lang="en-US" dirty="0"/>
              <a:t>Click to edit Master title style</a:t>
            </a:r>
          </a:p>
        </p:txBody>
      </p:sp>
      <p:sp>
        <p:nvSpPr>
          <p:cNvPr id="4" name="Footer Placeholder 3">
            <a:extLst>
              <a:ext uri="{FF2B5EF4-FFF2-40B4-BE49-F238E27FC236}">
                <a16:creationId xmlns:a16="http://schemas.microsoft.com/office/drawing/2014/main" id="{239032C6-28A5-A47B-420B-C0040F5059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CA4DC9-1F18-4119-0A54-F67DD7B3DFDE}"/>
              </a:ext>
            </a:extLst>
          </p:cNvPr>
          <p:cNvSpPr>
            <a:spLocks noGrp="1"/>
          </p:cNvSpPr>
          <p:nvPr>
            <p:ph type="sldNum" sz="quarter" idx="12"/>
          </p:nvPr>
        </p:nvSpPr>
        <p:spPr/>
        <p:txBody>
          <a:bodyPr/>
          <a:lstStyle/>
          <a:p>
            <a:fld id="{E0788EFF-A5C8-0941-9C7C-109013263273}" type="slidenum">
              <a:rPr lang="en-US" smtClean="0"/>
              <a:t>‹#›</a:t>
            </a:fld>
            <a:endParaRPr lang="en-US"/>
          </a:p>
        </p:txBody>
      </p:sp>
      <p:sp>
        <p:nvSpPr>
          <p:cNvPr id="6" name="Text Placeholder 2">
            <a:extLst>
              <a:ext uri="{FF2B5EF4-FFF2-40B4-BE49-F238E27FC236}">
                <a16:creationId xmlns:a16="http://schemas.microsoft.com/office/drawing/2014/main" id="{B8D4FE7E-EE6A-33DB-12B4-3387ED7FD193}"/>
              </a:ext>
            </a:extLst>
          </p:cNvPr>
          <p:cNvSpPr>
            <a:spLocks noGrp="1"/>
          </p:cNvSpPr>
          <p:nvPr>
            <p:ph idx="1"/>
          </p:nvPr>
        </p:nvSpPr>
        <p:spPr>
          <a:xfrm>
            <a:off x="457200" y="1258784"/>
            <a:ext cx="11277600" cy="4918179"/>
          </a:xfrm>
          <a:prstGeom prst="rect">
            <a:avLst/>
          </a:prstGeom>
        </p:spPr>
        <p:txBody>
          <a:bodyPr vert="horz" lIns="91440" tIns="45720" rIns="91440" bIns="45720" rtlCol="0">
            <a:noAutofit/>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913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3AF3-0469-FC4F-487C-CF9A62B3C363}"/>
              </a:ext>
            </a:extLst>
          </p:cNvPr>
          <p:cNvSpPr>
            <a:spLocks noGrp="1"/>
          </p:cNvSpPr>
          <p:nvPr>
            <p:ph type="title"/>
          </p:nvPr>
        </p:nvSpPr>
        <p:spPr>
          <a:xfrm>
            <a:off x="457200" y="241295"/>
            <a:ext cx="11277600" cy="879483"/>
          </a:xfrm>
        </p:spPr>
        <p:txBody>
          <a:bodyPr>
            <a:normAutofit/>
          </a:bodyPr>
          <a:lstStyle>
            <a:lvl1pPr>
              <a:defRPr sz="3800"/>
            </a:lvl1pPr>
          </a:lstStyle>
          <a:p>
            <a:r>
              <a:rPr lang="en-US" dirty="0"/>
              <a:t>Click to edit Master title style</a:t>
            </a:r>
          </a:p>
        </p:txBody>
      </p:sp>
      <p:sp>
        <p:nvSpPr>
          <p:cNvPr id="4" name="Footer Placeholder 3">
            <a:extLst>
              <a:ext uri="{FF2B5EF4-FFF2-40B4-BE49-F238E27FC236}">
                <a16:creationId xmlns:a16="http://schemas.microsoft.com/office/drawing/2014/main" id="{239032C6-28A5-A47B-420B-C0040F5059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CA4DC9-1F18-4119-0A54-F67DD7B3DFDE}"/>
              </a:ext>
            </a:extLst>
          </p:cNvPr>
          <p:cNvSpPr>
            <a:spLocks noGrp="1"/>
          </p:cNvSpPr>
          <p:nvPr>
            <p:ph type="sldNum" sz="quarter" idx="12"/>
          </p:nvPr>
        </p:nvSpPr>
        <p:spPr/>
        <p:txBody>
          <a:bodyPr/>
          <a:lstStyle/>
          <a:p>
            <a:fld id="{E0788EFF-A5C8-0941-9C7C-109013263273}" type="slidenum">
              <a:rPr lang="en-US" smtClean="0"/>
              <a:t>‹#›</a:t>
            </a:fld>
            <a:endParaRPr lang="en-US"/>
          </a:p>
        </p:txBody>
      </p:sp>
      <p:sp>
        <p:nvSpPr>
          <p:cNvPr id="6" name="Text Placeholder 2">
            <a:extLst>
              <a:ext uri="{FF2B5EF4-FFF2-40B4-BE49-F238E27FC236}">
                <a16:creationId xmlns:a16="http://schemas.microsoft.com/office/drawing/2014/main" id="{B8D4FE7E-EE6A-33DB-12B4-3387ED7FD193}"/>
              </a:ext>
            </a:extLst>
          </p:cNvPr>
          <p:cNvSpPr>
            <a:spLocks noGrp="1"/>
          </p:cNvSpPr>
          <p:nvPr>
            <p:ph idx="1"/>
          </p:nvPr>
        </p:nvSpPr>
        <p:spPr>
          <a:xfrm>
            <a:off x="457200" y="1714500"/>
            <a:ext cx="11277600" cy="4462463"/>
          </a:xfrm>
          <a:prstGeom prst="rect">
            <a:avLst/>
          </a:prstGeom>
        </p:spPr>
        <p:txBody>
          <a:bodyPr vert="horz" lIns="91440" tIns="45720" rIns="91440" bIns="45720" rtlCol="0">
            <a:noAutofit/>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 Placeholder 4">
            <a:extLst>
              <a:ext uri="{FF2B5EF4-FFF2-40B4-BE49-F238E27FC236}">
                <a16:creationId xmlns:a16="http://schemas.microsoft.com/office/drawing/2014/main" id="{FDE784AB-7E5D-C14E-D6FB-24D197D8A848}"/>
              </a:ext>
            </a:extLst>
          </p:cNvPr>
          <p:cNvSpPr>
            <a:spLocks noGrp="1"/>
          </p:cNvSpPr>
          <p:nvPr>
            <p:ph type="body" sz="quarter" idx="13" hasCustomPrompt="1"/>
          </p:nvPr>
        </p:nvSpPr>
        <p:spPr>
          <a:xfrm>
            <a:off x="457200" y="1127125"/>
            <a:ext cx="11277600" cy="579438"/>
          </a:xfrm>
        </p:spPr>
        <p:txBody>
          <a:bodyPr>
            <a:noAutofit/>
          </a:bodyPr>
          <a:lstStyle>
            <a:lvl1pPr marL="0" indent="0">
              <a:lnSpc>
                <a:spcPct val="100000"/>
              </a:lnSpc>
              <a:buNone/>
              <a:defRPr sz="2400" b="1">
                <a:solidFill>
                  <a:schemeClr val="accent6"/>
                </a:solidFill>
              </a:defRPr>
            </a:lvl1pPr>
          </a:lstStyle>
          <a:p>
            <a:pPr lvl="0"/>
            <a:r>
              <a:rPr lang="en-US" dirty="0"/>
              <a:t>Subhead</a:t>
            </a:r>
          </a:p>
        </p:txBody>
      </p:sp>
    </p:spTree>
    <p:extLst>
      <p:ext uri="{BB962C8B-B14F-4D97-AF65-F5344CB8AC3E}">
        <p14:creationId xmlns:p14="http://schemas.microsoft.com/office/powerpoint/2010/main" val="333565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3AF3-0469-FC4F-487C-CF9A62B3C363}"/>
              </a:ext>
            </a:extLst>
          </p:cNvPr>
          <p:cNvSpPr>
            <a:spLocks noGrp="1"/>
          </p:cNvSpPr>
          <p:nvPr>
            <p:ph type="title"/>
          </p:nvPr>
        </p:nvSpPr>
        <p:spPr>
          <a:xfrm>
            <a:off x="457200" y="241295"/>
            <a:ext cx="11277600" cy="879483"/>
          </a:xfrm>
        </p:spPr>
        <p:txBody>
          <a:bodyPr>
            <a:normAutofit/>
          </a:bodyPr>
          <a:lstStyle>
            <a:lvl1pPr>
              <a:defRPr sz="3800"/>
            </a:lvl1pPr>
          </a:lstStyle>
          <a:p>
            <a:r>
              <a:rPr lang="en-US" dirty="0"/>
              <a:t>Click to edit Master title style</a:t>
            </a:r>
          </a:p>
        </p:txBody>
      </p:sp>
      <p:sp>
        <p:nvSpPr>
          <p:cNvPr id="4" name="Footer Placeholder 3">
            <a:extLst>
              <a:ext uri="{FF2B5EF4-FFF2-40B4-BE49-F238E27FC236}">
                <a16:creationId xmlns:a16="http://schemas.microsoft.com/office/drawing/2014/main" id="{239032C6-28A5-A47B-420B-C0040F5059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CA4DC9-1F18-4119-0A54-F67DD7B3DFDE}"/>
              </a:ext>
            </a:extLst>
          </p:cNvPr>
          <p:cNvSpPr>
            <a:spLocks noGrp="1"/>
          </p:cNvSpPr>
          <p:nvPr>
            <p:ph type="sldNum" sz="quarter" idx="12"/>
          </p:nvPr>
        </p:nvSpPr>
        <p:spPr/>
        <p:txBody>
          <a:bodyPr/>
          <a:lstStyle/>
          <a:p>
            <a:fld id="{E0788EFF-A5C8-0941-9C7C-109013263273}" type="slidenum">
              <a:rPr lang="en-US" smtClean="0"/>
              <a:t>‹#›</a:t>
            </a:fld>
            <a:endParaRPr lang="en-US"/>
          </a:p>
        </p:txBody>
      </p:sp>
      <p:sp>
        <p:nvSpPr>
          <p:cNvPr id="6" name="Text Placeholder 2">
            <a:extLst>
              <a:ext uri="{FF2B5EF4-FFF2-40B4-BE49-F238E27FC236}">
                <a16:creationId xmlns:a16="http://schemas.microsoft.com/office/drawing/2014/main" id="{B8D4FE7E-EE6A-33DB-12B4-3387ED7FD193}"/>
              </a:ext>
            </a:extLst>
          </p:cNvPr>
          <p:cNvSpPr>
            <a:spLocks noGrp="1"/>
          </p:cNvSpPr>
          <p:nvPr>
            <p:ph idx="1"/>
          </p:nvPr>
        </p:nvSpPr>
        <p:spPr>
          <a:xfrm>
            <a:off x="457200" y="1714500"/>
            <a:ext cx="11277600" cy="4462463"/>
          </a:xfrm>
          <a:prstGeom prst="rect">
            <a:avLst/>
          </a:prstGeom>
        </p:spPr>
        <p:txBody>
          <a:bodyPr vert="horz" lIns="91440" tIns="45720" rIns="91440" bIns="45720" rtlCol="0">
            <a:no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 Placeholder 4">
            <a:extLst>
              <a:ext uri="{FF2B5EF4-FFF2-40B4-BE49-F238E27FC236}">
                <a16:creationId xmlns:a16="http://schemas.microsoft.com/office/drawing/2014/main" id="{FDE784AB-7E5D-C14E-D6FB-24D197D8A848}"/>
              </a:ext>
            </a:extLst>
          </p:cNvPr>
          <p:cNvSpPr>
            <a:spLocks noGrp="1"/>
          </p:cNvSpPr>
          <p:nvPr>
            <p:ph type="body" sz="quarter" idx="13" hasCustomPrompt="1"/>
          </p:nvPr>
        </p:nvSpPr>
        <p:spPr>
          <a:xfrm>
            <a:off x="457200" y="1127125"/>
            <a:ext cx="11277600" cy="579438"/>
          </a:xfrm>
        </p:spPr>
        <p:txBody>
          <a:bodyPr>
            <a:noAutofit/>
          </a:bodyPr>
          <a:lstStyle>
            <a:lvl1pPr marL="0" indent="0">
              <a:lnSpc>
                <a:spcPct val="100000"/>
              </a:lnSpc>
              <a:buNone/>
              <a:defRPr sz="2200" b="1">
                <a:solidFill>
                  <a:schemeClr val="accent6"/>
                </a:solidFill>
              </a:defRPr>
            </a:lvl1pPr>
          </a:lstStyle>
          <a:p>
            <a:pPr lvl="0"/>
            <a:r>
              <a:rPr lang="en-US" dirty="0"/>
              <a:t>Subhead</a:t>
            </a:r>
          </a:p>
        </p:txBody>
      </p:sp>
    </p:spTree>
    <p:extLst>
      <p:ext uri="{BB962C8B-B14F-4D97-AF65-F5344CB8AC3E}">
        <p14:creationId xmlns:p14="http://schemas.microsoft.com/office/powerpoint/2010/main" val="421913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3AF3-0469-FC4F-487C-CF9A62B3C36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39032C6-28A5-A47B-420B-C0040F5059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CA4DC9-1F18-4119-0A54-F67DD7B3DFDE}"/>
              </a:ext>
            </a:extLst>
          </p:cNvPr>
          <p:cNvSpPr>
            <a:spLocks noGrp="1"/>
          </p:cNvSpPr>
          <p:nvPr>
            <p:ph type="sldNum" sz="quarter" idx="12"/>
          </p:nvPr>
        </p:nvSpPr>
        <p:spPr/>
        <p:txBody>
          <a:bodyPr/>
          <a:lstStyle/>
          <a:p>
            <a:fld id="{E0788EFF-A5C8-0941-9C7C-109013263273}" type="slidenum">
              <a:rPr lang="en-US" smtClean="0"/>
              <a:t>‹#›</a:t>
            </a:fld>
            <a:endParaRPr lang="en-US"/>
          </a:p>
        </p:txBody>
      </p:sp>
    </p:spTree>
    <p:extLst>
      <p:ext uri="{BB962C8B-B14F-4D97-AF65-F5344CB8AC3E}">
        <p14:creationId xmlns:p14="http://schemas.microsoft.com/office/powerpoint/2010/main" val="3063157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3AF3-0469-FC4F-487C-CF9A62B3C363}"/>
              </a:ext>
            </a:extLst>
          </p:cNvPr>
          <p:cNvSpPr>
            <a:spLocks noGrp="1"/>
          </p:cNvSpPr>
          <p:nvPr>
            <p:ph type="title"/>
          </p:nvPr>
        </p:nvSpPr>
        <p:spPr>
          <a:xfrm>
            <a:off x="457200" y="241295"/>
            <a:ext cx="11277600" cy="879483"/>
          </a:xfrm>
        </p:spPr>
        <p:txBody>
          <a:bodyPr>
            <a:normAutofit/>
          </a:bodyPr>
          <a:lstStyle>
            <a:lvl1pPr>
              <a:defRPr sz="3800"/>
            </a:lvl1pPr>
          </a:lstStyle>
          <a:p>
            <a:r>
              <a:rPr lang="en-US" dirty="0"/>
              <a:t>Click to edit Master title style</a:t>
            </a:r>
          </a:p>
        </p:txBody>
      </p:sp>
      <p:sp>
        <p:nvSpPr>
          <p:cNvPr id="4" name="Footer Placeholder 3">
            <a:extLst>
              <a:ext uri="{FF2B5EF4-FFF2-40B4-BE49-F238E27FC236}">
                <a16:creationId xmlns:a16="http://schemas.microsoft.com/office/drawing/2014/main" id="{239032C6-28A5-A47B-420B-C0040F5059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CA4DC9-1F18-4119-0A54-F67DD7B3DFDE}"/>
              </a:ext>
            </a:extLst>
          </p:cNvPr>
          <p:cNvSpPr>
            <a:spLocks noGrp="1"/>
          </p:cNvSpPr>
          <p:nvPr>
            <p:ph type="sldNum" sz="quarter" idx="12"/>
          </p:nvPr>
        </p:nvSpPr>
        <p:spPr/>
        <p:txBody>
          <a:bodyPr/>
          <a:lstStyle/>
          <a:p>
            <a:fld id="{E0788EFF-A5C8-0941-9C7C-109013263273}" type="slidenum">
              <a:rPr lang="en-US" smtClean="0"/>
              <a:t>‹#›</a:t>
            </a:fld>
            <a:endParaRPr lang="en-US"/>
          </a:p>
        </p:txBody>
      </p:sp>
      <p:sp>
        <p:nvSpPr>
          <p:cNvPr id="3" name="Text Placeholder 4">
            <a:extLst>
              <a:ext uri="{FF2B5EF4-FFF2-40B4-BE49-F238E27FC236}">
                <a16:creationId xmlns:a16="http://schemas.microsoft.com/office/drawing/2014/main" id="{FDE784AB-7E5D-C14E-D6FB-24D197D8A848}"/>
              </a:ext>
            </a:extLst>
          </p:cNvPr>
          <p:cNvSpPr>
            <a:spLocks noGrp="1"/>
          </p:cNvSpPr>
          <p:nvPr>
            <p:ph type="body" sz="quarter" idx="13" hasCustomPrompt="1"/>
          </p:nvPr>
        </p:nvSpPr>
        <p:spPr>
          <a:xfrm>
            <a:off x="457200" y="1127125"/>
            <a:ext cx="11277600" cy="579438"/>
          </a:xfrm>
        </p:spPr>
        <p:txBody>
          <a:bodyPr>
            <a:noAutofit/>
          </a:bodyPr>
          <a:lstStyle>
            <a:lvl1pPr marL="0" indent="0">
              <a:lnSpc>
                <a:spcPct val="100000"/>
              </a:lnSpc>
              <a:buNone/>
              <a:defRPr sz="2400" b="1">
                <a:solidFill>
                  <a:schemeClr val="accent6"/>
                </a:solidFill>
              </a:defRPr>
            </a:lvl1pPr>
          </a:lstStyle>
          <a:p>
            <a:pPr lvl="0"/>
            <a:r>
              <a:rPr lang="en-US" dirty="0"/>
              <a:t>Subhead</a:t>
            </a:r>
          </a:p>
        </p:txBody>
      </p:sp>
    </p:spTree>
    <p:extLst>
      <p:ext uri="{BB962C8B-B14F-4D97-AF65-F5344CB8AC3E}">
        <p14:creationId xmlns:p14="http://schemas.microsoft.com/office/powerpoint/2010/main" val="309451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3AF3-0469-FC4F-487C-CF9A62B3C363}"/>
              </a:ext>
            </a:extLst>
          </p:cNvPr>
          <p:cNvSpPr>
            <a:spLocks noGrp="1"/>
          </p:cNvSpPr>
          <p:nvPr>
            <p:ph type="title"/>
          </p:nvPr>
        </p:nvSpPr>
        <p:spPr>
          <a:xfrm>
            <a:off x="457200" y="241295"/>
            <a:ext cx="11277600" cy="879483"/>
          </a:xfrm>
        </p:spPr>
        <p:txBody>
          <a:bodyPr>
            <a:normAutofit/>
          </a:bodyPr>
          <a:lstStyle>
            <a:lvl1pPr>
              <a:defRPr sz="3800"/>
            </a:lvl1pPr>
          </a:lstStyle>
          <a:p>
            <a:r>
              <a:rPr lang="en-US" dirty="0"/>
              <a:t>Click to edit Master title style</a:t>
            </a:r>
          </a:p>
        </p:txBody>
      </p:sp>
      <p:sp>
        <p:nvSpPr>
          <p:cNvPr id="4" name="Footer Placeholder 3">
            <a:extLst>
              <a:ext uri="{FF2B5EF4-FFF2-40B4-BE49-F238E27FC236}">
                <a16:creationId xmlns:a16="http://schemas.microsoft.com/office/drawing/2014/main" id="{239032C6-28A5-A47B-420B-C0040F5059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CA4DC9-1F18-4119-0A54-F67DD7B3DFDE}"/>
              </a:ext>
            </a:extLst>
          </p:cNvPr>
          <p:cNvSpPr>
            <a:spLocks noGrp="1"/>
          </p:cNvSpPr>
          <p:nvPr>
            <p:ph type="sldNum" sz="quarter" idx="12"/>
          </p:nvPr>
        </p:nvSpPr>
        <p:spPr/>
        <p:txBody>
          <a:bodyPr/>
          <a:lstStyle/>
          <a:p>
            <a:fld id="{E0788EFF-A5C8-0941-9C7C-109013263273}" type="slidenum">
              <a:rPr lang="en-US" smtClean="0"/>
              <a:t>‹#›</a:t>
            </a:fld>
            <a:endParaRPr lang="en-US"/>
          </a:p>
        </p:txBody>
      </p:sp>
      <p:sp>
        <p:nvSpPr>
          <p:cNvPr id="3" name="Text Placeholder 4">
            <a:extLst>
              <a:ext uri="{FF2B5EF4-FFF2-40B4-BE49-F238E27FC236}">
                <a16:creationId xmlns:a16="http://schemas.microsoft.com/office/drawing/2014/main" id="{FDE784AB-7E5D-C14E-D6FB-24D197D8A848}"/>
              </a:ext>
            </a:extLst>
          </p:cNvPr>
          <p:cNvSpPr>
            <a:spLocks noGrp="1"/>
          </p:cNvSpPr>
          <p:nvPr>
            <p:ph type="body" sz="quarter" idx="13" hasCustomPrompt="1"/>
          </p:nvPr>
        </p:nvSpPr>
        <p:spPr>
          <a:xfrm>
            <a:off x="457200" y="1127125"/>
            <a:ext cx="11277600" cy="579438"/>
          </a:xfrm>
        </p:spPr>
        <p:txBody>
          <a:bodyPr>
            <a:noAutofit/>
          </a:bodyPr>
          <a:lstStyle>
            <a:lvl1pPr marL="0" indent="0">
              <a:lnSpc>
                <a:spcPct val="100000"/>
              </a:lnSpc>
              <a:buNone/>
              <a:defRPr sz="2400" b="1">
                <a:solidFill>
                  <a:schemeClr val="accent6"/>
                </a:solidFill>
              </a:defRPr>
            </a:lvl1pPr>
          </a:lstStyle>
          <a:p>
            <a:pPr lvl="0"/>
            <a:r>
              <a:rPr lang="en-US" dirty="0"/>
              <a:t>Subhead</a:t>
            </a:r>
          </a:p>
        </p:txBody>
      </p:sp>
    </p:spTree>
    <p:extLst>
      <p:ext uri="{BB962C8B-B14F-4D97-AF65-F5344CB8AC3E}">
        <p14:creationId xmlns:p14="http://schemas.microsoft.com/office/powerpoint/2010/main" val="1093340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2E09C0-0DC6-6332-BED0-B76B287ED3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B8FAD5-03AF-BA2F-CBF3-4038F0CEE7A7}"/>
              </a:ext>
            </a:extLst>
          </p:cNvPr>
          <p:cNvSpPr>
            <a:spLocks noGrp="1"/>
          </p:cNvSpPr>
          <p:nvPr>
            <p:ph type="sldNum" sz="quarter" idx="12"/>
          </p:nvPr>
        </p:nvSpPr>
        <p:spPr/>
        <p:txBody>
          <a:bodyPr/>
          <a:lstStyle/>
          <a:p>
            <a:fld id="{E0788EFF-A5C8-0941-9C7C-109013263273}" type="slidenum">
              <a:rPr lang="en-US" smtClean="0"/>
              <a:t>‹#›</a:t>
            </a:fld>
            <a:endParaRPr lang="en-US"/>
          </a:p>
        </p:txBody>
      </p:sp>
    </p:spTree>
    <p:extLst>
      <p:ext uri="{BB962C8B-B14F-4D97-AF65-F5344CB8AC3E}">
        <p14:creationId xmlns:p14="http://schemas.microsoft.com/office/powerpoint/2010/main" val="273164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325880"/>
            <a:ext cx="5455523" cy="4206240"/>
          </a:xfrm>
        </p:spPr>
        <p:txBody>
          <a:bodyPr>
            <a:noAutofit/>
          </a:bodyPr>
          <a:lstStyle>
            <a:lvl1pPr>
              <a:defRPr sz="24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79279" y="1309848"/>
            <a:ext cx="5455523" cy="4206240"/>
          </a:xfrm>
        </p:spPr>
        <p:txBody>
          <a:bodyPr>
            <a:noAutofit/>
          </a:bodyPr>
          <a:lstStyle>
            <a:lvl1pPr>
              <a:defRPr sz="24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811807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94A034-3875-BB9A-0075-3898A474E76F}"/>
              </a:ext>
            </a:extLst>
          </p:cNvPr>
          <p:cNvSpPr>
            <a:spLocks noGrp="1"/>
          </p:cNvSpPr>
          <p:nvPr>
            <p:ph type="title"/>
          </p:nvPr>
        </p:nvSpPr>
        <p:spPr>
          <a:xfrm>
            <a:off x="457200" y="241295"/>
            <a:ext cx="11277600" cy="8794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B0CDB7-C887-1F56-C87B-98EBE9621620}"/>
              </a:ext>
            </a:extLst>
          </p:cNvPr>
          <p:cNvSpPr>
            <a:spLocks noGrp="1"/>
          </p:cNvSpPr>
          <p:nvPr>
            <p:ph type="body" idx="1"/>
          </p:nvPr>
        </p:nvSpPr>
        <p:spPr>
          <a:xfrm>
            <a:off x="457200" y="1276597"/>
            <a:ext cx="11277600" cy="455598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1CDBA5E3-9D6F-2592-6644-007D859B3D00}"/>
              </a:ext>
            </a:extLst>
          </p:cNvPr>
          <p:cNvSpPr>
            <a:spLocks noGrp="1"/>
          </p:cNvSpPr>
          <p:nvPr>
            <p:ph type="ftr" sz="quarter" idx="3"/>
          </p:nvPr>
        </p:nvSpPr>
        <p:spPr>
          <a:xfrm>
            <a:off x="457200" y="6400800"/>
            <a:ext cx="7040880" cy="457200"/>
          </a:xfrm>
          <a:prstGeom prst="rect">
            <a:avLst/>
          </a:prstGeom>
        </p:spPr>
        <p:txBody>
          <a:bodyPr vert="horz" lIns="91440" tIns="45720" rIns="91440" bIns="45720" rtlCol="0" anchor="b"/>
          <a:lstStyle>
            <a:lvl1pPr algn="l">
              <a:defRPr sz="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5AD8F7-309B-E0C5-35CC-AAD255B8A4D1}"/>
              </a:ext>
            </a:extLst>
          </p:cNvPr>
          <p:cNvSpPr>
            <a:spLocks noGrp="1"/>
          </p:cNvSpPr>
          <p:nvPr>
            <p:ph type="sldNum" sz="quarter" idx="4"/>
          </p:nvPr>
        </p:nvSpPr>
        <p:spPr>
          <a:xfrm>
            <a:off x="0" y="6400800"/>
            <a:ext cx="457200" cy="457200"/>
          </a:xfrm>
          <a:prstGeom prst="rect">
            <a:avLst/>
          </a:prstGeom>
        </p:spPr>
        <p:txBody>
          <a:bodyPr vert="horz" lIns="91440" tIns="45720" rIns="91440" bIns="45720" rtlCol="0" anchor="ctr"/>
          <a:lstStyle>
            <a:lvl1pPr algn="ctr">
              <a:defRPr sz="800">
                <a:solidFill>
                  <a:schemeClr val="bg1">
                    <a:lumMod val="50000"/>
                  </a:schemeClr>
                </a:solidFill>
              </a:defRPr>
            </a:lvl1pPr>
          </a:lstStyle>
          <a:p>
            <a:fld id="{E0788EFF-A5C8-0941-9C7C-109013263273}" type="slidenum">
              <a:rPr lang="en-US" smtClean="0"/>
              <a:pPr/>
              <a:t>‹#›</a:t>
            </a:fld>
            <a:endParaRPr lang="en-US"/>
          </a:p>
        </p:txBody>
      </p:sp>
      <p:pic>
        <p:nvPicPr>
          <p:cNvPr id="8" name="Picture 7" descr="A picture containing company name&#10;&#10;Description automatically generated">
            <a:extLst>
              <a:ext uri="{FF2B5EF4-FFF2-40B4-BE49-F238E27FC236}">
                <a16:creationId xmlns:a16="http://schemas.microsoft.com/office/drawing/2014/main" id="{8E5B7648-8908-0E66-B0A8-5310BCCFD091}"/>
              </a:ext>
            </a:extLst>
          </p:cNvPr>
          <p:cNvPicPr>
            <a:picLocks noChangeAspect="1"/>
          </p:cNvPicPr>
          <p:nvPr userDrawn="1"/>
        </p:nvPicPr>
        <p:blipFill>
          <a:blip r:embed="rId15"/>
          <a:stretch>
            <a:fillRect/>
          </a:stretch>
        </p:blipFill>
        <p:spPr>
          <a:xfrm>
            <a:off x="10488617" y="5801875"/>
            <a:ext cx="1268623" cy="1008000"/>
          </a:xfrm>
          <a:prstGeom prst="rect">
            <a:avLst/>
          </a:prstGeom>
        </p:spPr>
      </p:pic>
    </p:spTree>
    <p:extLst>
      <p:ext uri="{BB962C8B-B14F-4D97-AF65-F5344CB8AC3E}">
        <p14:creationId xmlns:p14="http://schemas.microsoft.com/office/powerpoint/2010/main" val="411887377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0" r:id="rId3"/>
    <p:sldLayoutId id="2147483661" r:id="rId4"/>
    <p:sldLayoutId id="2147483656" r:id="rId5"/>
    <p:sldLayoutId id="2147483662" r:id="rId6"/>
    <p:sldLayoutId id="2147483664" r:id="rId7"/>
    <p:sldLayoutId id="2147483655" r:id="rId8"/>
    <p:sldLayoutId id="2147483657" r:id="rId9"/>
    <p:sldLayoutId id="2147483665" r:id="rId10"/>
    <p:sldLayoutId id="2147483659" r:id="rId11"/>
    <p:sldLayoutId id="2147483663" r:id="rId12"/>
    <p:sldLayoutId id="2147483658" r:id="rId13"/>
  </p:sldLayoutIdLst>
  <p:hf hdr="0" dt="0"/>
  <p:txStyles>
    <p:titleStyle>
      <a:lvl1pPr algn="l" defTabSz="914400" rtl="0" eaLnBrk="1" latinLnBrk="0" hangingPunct="1">
        <a:lnSpc>
          <a:spcPct val="90000"/>
        </a:lnSpc>
        <a:spcBef>
          <a:spcPct val="0"/>
        </a:spcBef>
        <a:buNone/>
        <a:defRPr sz="3800" b="1" kern="1200">
          <a:solidFill>
            <a:schemeClr val="tx2"/>
          </a:solidFill>
          <a:latin typeface="+mj-lt"/>
          <a:ea typeface="+mj-ea"/>
          <a:cs typeface="+mj-cs"/>
        </a:defRPr>
      </a:lvl1pPr>
    </p:titleStyle>
    <p:bodyStyle>
      <a:lvl1pPr marL="228600" indent="-228600" algn="l" defTabSz="914400" rtl="0" eaLnBrk="1" latinLnBrk="0" hangingPunct="1">
        <a:lnSpc>
          <a:spcPct val="113000"/>
        </a:lnSpc>
        <a:spcBef>
          <a:spcPts val="0"/>
        </a:spcBef>
        <a:spcAft>
          <a:spcPts val="300"/>
        </a:spcAft>
        <a:buFont typeface="Arial" panose="020B0604020202020204" pitchFamily="34" charset="0"/>
        <a:buChar char="•"/>
        <a:defRPr sz="2800" kern="1200">
          <a:solidFill>
            <a:schemeClr val="tx2"/>
          </a:solidFill>
          <a:latin typeface="+mn-lt"/>
          <a:ea typeface="+mn-ea"/>
          <a:cs typeface="+mn-cs"/>
        </a:defRPr>
      </a:lvl1pPr>
      <a:lvl2pPr marL="594360" indent="-228600" algn="l" defTabSz="914400" rtl="0" eaLnBrk="1" latinLnBrk="0" hangingPunct="1">
        <a:lnSpc>
          <a:spcPct val="113000"/>
        </a:lnSpc>
        <a:spcBef>
          <a:spcPts val="600"/>
        </a:spcBef>
        <a:spcAft>
          <a:spcPts val="300"/>
        </a:spcAft>
        <a:buFont typeface="Arial" panose="020B0604020202020204" pitchFamily="34" charset="0"/>
        <a:buChar char="•"/>
        <a:defRPr sz="2400" kern="1200">
          <a:solidFill>
            <a:schemeClr val="tx2"/>
          </a:solidFill>
          <a:latin typeface="+mn-lt"/>
          <a:ea typeface="+mn-ea"/>
          <a:cs typeface="+mn-cs"/>
        </a:defRPr>
      </a:lvl2pPr>
      <a:lvl3pPr marL="960120" indent="-228600" algn="l" defTabSz="914400" rtl="0" eaLnBrk="1" latinLnBrk="0" hangingPunct="1">
        <a:lnSpc>
          <a:spcPct val="113000"/>
        </a:lnSpc>
        <a:spcBef>
          <a:spcPts val="600"/>
        </a:spcBef>
        <a:spcAft>
          <a:spcPts val="300"/>
        </a:spcAft>
        <a:buFont typeface="Arial" panose="020B0604020202020204" pitchFamily="34" charset="0"/>
        <a:buChar char="•"/>
        <a:defRPr sz="2000" kern="1200">
          <a:solidFill>
            <a:schemeClr val="tx2"/>
          </a:solidFill>
          <a:latin typeface="+mn-lt"/>
          <a:ea typeface="+mn-ea"/>
          <a:cs typeface="+mn-cs"/>
        </a:defRPr>
      </a:lvl3pPr>
      <a:lvl4pPr marL="1325880" indent="-228600" algn="l" defTabSz="914400" rtl="0" eaLnBrk="1" latinLnBrk="0" hangingPunct="1">
        <a:lnSpc>
          <a:spcPct val="113000"/>
        </a:lnSpc>
        <a:spcBef>
          <a:spcPts val="600"/>
        </a:spcBef>
        <a:spcAft>
          <a:spcPts val="300"/>
        </a:spcAft>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88" userDrawn="1">
          <p15:clr>
            <a:srgbClr val="F26B43"/>
          </p15:clr>
        </p15:guide>
        <p15:guide id="4" pos="73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cstansfield@southboroughma.com" TargetMode="External"/><Relationship Id="rId2" Type="http://schemas.openxmlformats.org/officeDocument/2006/relationships/hyperlink" Target="mailto:Tquinn@southboroughma.com" TargetMode="External"/><Relationship Id="rId1" Type="http://schemas.openxmlformats.org/officeDocument/2006/relationships/slideLayout" Target="../slideLayouts/slideLayout3.xml"/><Relationship Id="rId4" Type="http://schemas.openxmlformats.org/officeDocument/2006/relationships/hyperlink" Target="mailto:Mhoolahan@southboroughma.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bostonglobe.com/2022/07/13/metro/is-states-multi-family-zoning-requirement-mbta-communities-good-policy/?p1=BGSearch_Advanced_Result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40ED-51ED-A51C-7D56-FDF1E277E7D4}"/>
              </a:ext>
            </a:extLst>
          </p:cNvPr>
          <p:cNvSpPr>
            <a:spLocks noGrp="1"/>
          </p:cNvSpPr>
          <p:nvPr>
            <p:ph type="ctrTitle"/>
          </p:nvPr>
        </p:nvSpPr>
        <p:spPr>
          <a:xfrm>
            <a:off x="640080" y="3003804"/>
            <a:ext cx="9601200" cy="822960"/>
          </a:xfrm>
        </p:spPr>
        <p:txBody>
          <a:bodyPr anchor="b">
            <a:normAutofit fontScale="90000"/>
          </a:bodyPr>
          <a:lstStyle/>
          <a:p>
            <a:br>
              <a:rPr lang="en-US" dirty="0"/>
            </a:br>
            <a:r>
              <a:rPr lang="en-GB" dirty="0"/>
              <a:t>MBTA Communities Act Overview and Impact on Southborough</a:t>
            </a:r>
            <a:endParaRPr lang="en-US" dirty="0"/>
          </a:p>
        </p:txBody>
      </p:sp>
      <p:sp>
        <p:nvSpPr>
          <p:cNvPr id="3" name="Subtitle 2">
            <a:extLst>
              <a:ext uri="{FF2B5EF4-FFF2-40B4-BE49-F238E27FC236}">
                <a16:creationId xmlns:a16="http://schemas.microsoft.com/office/drawing/2014/main" id="{A1921C64-944B-C756-7614-2EA10911DAAC}"/>
              </a:ext>
            </a:extLst>
          </p:cNvPr>
          <p:cNvSpPr>
            <a:spLocks noGrp="1"/>
          </p:cNvSpPr>
          <p:nvPr>
            <p:ph type="subTitle" idx="1"/>
          </p:nvPr>
        </p:nvSpPr>
        <p:spPr>
          <a:xfrm>
            <a:off x="640080" y="3840480"/>
            <a:ext cx="7315200" cy="457200"/>
          </a:xfrm>
        </p:spPr>
        <p:txBody>
          <a:bodyPr>
            <a:normAutofit lnSpcReduction="10000"/>
          </a:bodyPr>
          <a:lstStyle/>
          <a:p>
            <a:r>
              <a:rPr lang="en-US" dirty="0"/>
              <a:t>Consolidated by: Southborough Planning Board</a:t>
            </a:r>
          </a:p>
        </p:txBody>
      </p:sp>
      <p:sp>
        <p:nvSpPr>
          <p:cNvPr id="4" name="TextBox 3">
            <a:extLst>
              <a:ext uri="{FF2B5EF4-FFF2-40B4-BE49-F238E27FC236}">
                <a16:creationId xmlns:a16="http://schemas.microsoft.com/office/drawing/2014/main" id="{1DFB61D8-8DF4-6913-8255-6493BD18861E}"/>
              </a:ext>
            </a:extLst>
          </p:cNvPr>
          <p:cNvSpPr txBox="1"/>
          <p:nvPr/>
        </p:nvSpPr>
        <p:spPr>
          <a:xfrm>
            <a:off x="741406" y="5609968"/>
            <a:ext cx="1240596" cy="369332"/>
          </a:xfrm>
          <a:prstGeom prst="rect">
            <a:avLst/>
          </a:prstGeom>
          <a:noFill/>
        </p:spPr>
        <p:txBody>
          <a:bodyPr wrap="none" rtlCol="0">
            <a:spAutoFit/>
          </a:bodyPr>
          <a:lstStyle/>
          <a:p>
            <a:r>
              <a:rPr lang="en-US" dirty="0"/>
              <a:t>MAY 2024</a:t>
            </a:r>
          </a:p>
        </p:txBody>
      </p:sp>
    </p:spTree>
    <p:extLst>
      <p:ext uri="{BB962C8B-B14F-4D97-AF65-F5344CB8AC3E}">
        <p14:creationId xmlns:p14="http://schemas.microsoft.com/office/powerpoint/2010/main" val="263146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84F3D-E55F-C13C-FDC4-0170943ED273}"/>
              </a:ext>
            </a:extLst>
          </p:cNvPr>
          <p:cNvSpPr>
            <a:spLocks noGrp="1"/>
          </p:cNvSpPr>
          <p:nvPr>
            <p:ph type="title"/>
          </p:nvPr>
        </p:nvSpPr>
        <p:spPr/>
        <p:txBody>
          <a:bodyPr>
            <a:noAutofit/>
          </a:bodyPr>
          <a:lstStyle/>
          <a:p>
            <a:r>
              <a:rPr lang="en-US" dirty="0"/>
              <a:t>Planning Board Approach for Overlay Bylaw</a:t>
            </a:r>
          </a:p>
        </p:txBody>
      </p:sp>
      <p:sp>
        <p:nvSpPr>
          <p:cNvPr id="20" name="Content Placeholder 19">
            <a:extLst>
              <a:ext uri="{FF2B5EF4-FFF2-40B4-BE49-F238E27FC236}">
                <a16:creationId xmlns:a16="http://schemas.microsoft.com/office/drawing/2014/main" id="{C37C0362-102A-11A9-5B28-3572CD08D2D8}"/>
              </a:ext>
            </a:extLst>
          </p:cNvPr>
          <p:cNvSpPr>
            <a:spLocks noGrp="1"/>
          </p:cNvSpPr>
          <p:nvPr>
            <p:ph sz="half" idx="1"/>
          </p:nvPr>
        </p:nvSpPr>
        <p:spPr>
          <a:xfrm>
            <a:off x="457200" y="2092498"/>
            <a:ext cx="5455523" cy="4206240"/>
          </a:xfrm>
        </p:spPr>
        <p:txBody>
          <a:bodyPr/>
          <a:lstStyle/>
          <a:p>
            <a:pPr marL="0" indent="0">
              <a:spcAft>
                <a:spcPts val="600"/>
              </a:spcAft>
              <a:buNone/>
            </a:pPr>
            <a:r>
              <a:rPr lang="en-US" sz="1800" b="1" dirty="0">
                <a:solidFill>
                  <a:schemeClr val="accent3">
                    <a:lumMod val="50000"/>
                  </a:schemeClr>
                </a:solidFill>
              </a:rPr>
              <a:t>Objective: </a:t>
            </a:r>
            <a:r>
              <a:rPr lang="en-US" sz="1800" dirty="0"/>
              <a:t>Meet zoning act requirements while limiting impact to existing residential neighborhoods</a:t>
            </a:r>
          </a:p>
          <a:p>
            <a:pPr marL="0" indent="0">
              <a:spcAft>
                <a:spcPts val="600"/>
              </a:spcAft>
              <a:buNone/>
            </a:pPr>
            <a:r>
              <a:rPr lang="en-US" sz="1800" b="1" dirty="0">
                <a:solidFill>
                  <a:schemeClr val="accent3">
                    <a:lumMod val="50000"/>
                  </a:schemeClr>
                </a:solidFill>
              </a:rPr>
              <a:t>Approach: </a:t>
            </a:r>
            <a:r>
              <a:rPr lang="en-US" sz="1800" dirty="0"/>
              <a:t>Used state consultants and guidelines, resident mappings, and a rubric.</a:t>
            </a:r>
          </a:p>
          <a:p>
            <a:pPr marL="0" indent="0">
              <a:spcAft>
                <a:spcPts val="600"/>
              </a:spcAft>
              <a:buNone/>
            </a:pPr>
            <a:r>
              <a:rPr lang="en-US" sz="1800" b="1" dirty="0">
                <a:solidFill>
                  <a:schemeClr val="accent3">
                    <a:lumMod val="50000"/>
                  </a:schemeClr>
                </a:solidFill>
              </a:rPr>
              <a:t>State Guidelines</a:t>
            </a:r>
          </a:p>
        </p:txBody>
      </p:sp>
      <p:sp>
        <p:nvSpPr>
          <p:cNvPr id="4" name="Slide Number Placeholder 3">
            <a:extLst>
              <a:ext uri="{FF2B5EF4-FFF2-40B4-BE49-F238E27FC236}">
                <a16:creationId xmlns:a16="http://schemas.microsoft.com/office/drawing/2014/main" id="{14F30CDD-0A6D-32B1-A749-D9E8FF0985E3}"/>
              </a:ext>
            </a:extLst>
          </p:cNvPr>
          <p:cNvSpPr>
            <a:spLocks noGrp="1"/>
          </p:cNvSpPr>
          <p:nvPr>
            <p:ph type="sldNum" sz="quarter" idx="12"/>
          </p:nvPr>
        </p:nvSpPr>
        <p:spPr/>
        <p:txBody>
          <a:bodyPr/>
          <a:lstStyle/>
          <a:p>
            <a:fld id="{E0788EFF-A5C8-0941-9C7C-109013263273}" type="slidenum">
              <a:rPr lang="en-US" smtClean="0"/>
              <a:pPr/>
              <a:t>10</a:t>
            </a:fld>
            <a:endParaRPr lang="en-US"/>
          </a:p>
        </p:txBody>
      </p:sp>
      <p:sp>
        <p:nvSpPr>
          <p:cNvPr id="3" name="Text Placeholder 2">
            <a:extLst>
              <a:ext uri="{FF2B5EF4-FFF2-40B4-BE49-F238E27FC236}">
                <a16:creationId xmlns:a16="http://schemas.microsoft.com/office/drawing/2014/main" id="{1AD86A6A-7AD0-E6F5-411B-BAF570229503}"/>
              </a:ext>
            </a:extLst>
          </p:cNvPr>
          <p:cNvSpPr>
            <a:spLocks noGrp="1"/>
          </p:cNvSpPr>
          <p:nvPr>
            <p:ph type="body" sz="quarter" idx="13"/>
          </p:nvPr>
        </p:nvSpPr>
        <p:spPr/>
        <p:txBody>
          <a:bodyPr/>
          <a:lstStyle/>
          <a:p>
            <a:pPr>
              <a:lnSpc>
                <a:spcPct val="100000"/>
              </a:lnSpc>
              <a:tabLst>
                <a:tab pos="4902200" algn="l"/>
              </a:tabLst>
            </a:pPr>
            <a:r>
              <a:rPr lang="en-US" dirty="0"/>
              <a:t>Planning Board leveraged state consultants and additional tools to identify areas for re-zoning</a:t>
            </a:r>
          </a:p>
        </p:txBody>
      </p:sp>
      <p:graphicFrame>
        <p:nvGraphicFramePr>
          <p:cNvPr id="28" name="Table 27">
            <a:extLst>
              <a:ext uri="{FF2B5EF4-FFF2-40B4-BE49-F238E27FC236}">
                <a16:creationId xmlns:a16="http://schemas.microsoft.com/office/drawing/2014/main" id="{156937F8-CA07-926B-59A3-133610442224}"/>
              </a:ext>
            </a:extLst>
          </p:cNvPr>
          <p:cNvGraphicFramePr>
            <a:graphicFrameLocks noGrp="1"/>
          </p:cNvGraphicFramePr>
          <p:nvPr>
            <p:extLst>
              <p:ext uri="{D42A27DB-BD31-4B8C-83A1-F6EECF244321}">
                <p14:modId xmlns:p14="http://schemas.microsoft.com/office/powerpoint/2010/main" val="1748184259"/>
              </p:ext>
            </p:extLst>
          </p:nvPr>
        </p:nvGraphicFramePr>
        <p:xfrm>
          <a:off x="551872" y="5000716"/>
          <a:ext cx="5225472" cy="1413933"/>
        </p:xfrm>
        <a:graphic>
          <a:graphicData uri="http://schemas.openxmlformats.org/drawingml/2006/table">
            <a:tbl>
              <a:tblPr firstRow="1" bandRow="1">
                <a:tableStyleId>{5C22544A-7EE6-4342-B048-85BDC9FD1C3A}</a:tableStyleId>
              </a:tblPr>
              <a:tblGrid>
                <a:gridCol w="5225472">
                  <a:extLst>
                    <a:ext uri="{9D8B030D-6E8A-4147-A177-3AD203B41FA5}">
                      <a16:colId xmlns:a16="http://schemas.microsoft.com/office/drawing/2014/main" val="2380822052"/>
                    </a:ext>
                  </a:extLst>
                </a:gridCol>
              </a:tblGrid>
              <a:tr h="357918">
                <a:tc>
                  <a:txBody>
                    <a:bodyPr/>
                    <a:lstStyle/>
                    <a:p>
                      <a:pPr algn="ctr">
                        <a:buClrTx/>
                      </a:pPr>
                      <a:r>
                        <a:rPr lang="en-US" sz="1400" dirty="0"/>
                        <a:t> Non-Eligible Properties in Acreage </a:t>
                      </a:r>
                    </a:p>
                  </a:txBody>
                  <a:tcPr anchor="ctr">
                    <a:solidFill>
                      <a:srgbClr val="FF9300"/>
                    </a:solidFill>
                  </a:tcPr>
                </a:tc>
                <a:extLst>
                  <a:ext uri="{0D108BD9-81ED-4DB2-BD59-A6C34878D82A}">
                    <a16:rowId xmlns:a16="http://schemas.microsoft.com/office/drawing/2014/main" val="329631261"/>
                  </a:ext>
                </a:extLst>
              </a:tr>
              <a:tr h="1056015">
                <a:tc>
                  <a:txBody>
                    <a:bodyPr/>
                    <a:lstStyle/>
                    <a:p>
                      <a:pPr marL="285750" indent="-285750">
                        <a:buClrTx/>
                        <a:buFont typeface="Arial" panose="020B0604020202020204" pitchFamily="34" charset="0"/>
                        <a:buChar char="•"/>
                      </a:pPr>
                      <a:r>
                        <a:rPr lang="en-US" sz="1400" dirty="0"/>
                        <a:t>Conservation Land</a:t>
                      </a:r>
                    </a:p>
                    <a:p>
                      <a:pPr marL="285750" indent="-285750">
                        <a:buClrTx/>
                        <a:buFont typeface="Arial" panose="020B0604020202020204" pitchFamily="34" charset="0"/>
                        <a:buChar char="•"/>
                      </a:pPr>
                      <a:r>
                        <a:rPr lang="en-US" sz="1400" dirty="0"/>
                        <a:t>Non-profit owned properties</a:t>
                      </a:r>
                    </a:p>
                    <a:p>
                      <a:pPr marL="285750" indent="-285750">
                        <a:buClrTx/>
                        <a:buFont typeface="Arial" panose="020B0604020202020204" pitchFamily="34" charset="0"/>
                        <a:buChar char="•"/>
                      </a:pPr>
                      <a:r>
                        <a:rPr lang="en-US" sz="1400" dirty="0"/>
                        <a:t>Water</a:t>
                      </a:r>
                    </a:p>
                    <a:p>
                      <a:pPr marL="285750" indent="-285750">
                        <a:buClrTx/>
                        <a:buFont typeface="Arial" panose="020B0604020202020204" pitchFamily="34" charset="0"/>
                        <a:buChar char="•"/>
                      </a:pPr>
                      <a:r>
                        <a:rPr lang="en-US" sz="1400" dirty="0"/>
                        <a:t>Chapter 91 protected properties</a:t>
                      </a:r>
                    </a:p>
                  </a:txBody>
                  <a:tcPr>
                    <a:solidFill>
                      <a:srgbClr val="FFD579">
                        <a:alpha val="14250"/>
                      </a:srgbClr>
                    </a:solidFill>
                  </a:tcPr>
                </a:tc>
                <a:extLst>
                  <a:ext uri="{0D108BD9-81ED-4DB2-BD59-A6C34878D82A}">
                    <a16:rowId xmlns:a16="http://schemas.microsoft.com/office/drawing/2014/main" val="19645796"/>
                  </a:ext>
                </a:extLst>
              </a:tr>
            </a:tbl>
          </a:graphicData>
        </a:graphic>
      </p:graphicFrame>
      <p:graphicFrame>
        <p:nvGraphicFramePr>
          <p:cNvPr id="29" name="Table 28">
            <a:extLst>
              <a:ext uri="{FF2B5EF4-FFF2-40B4-BE49-F238E27FC236}">
                <a16:creationId xmlns:a16="http://schemas.microsoft.com/office/drawing/2014/main" id="{043DE3BE-9653-12EA-19E3-8D2101882D4F}"/>
              </a:ext>
            </a:extLst>
          </p:cNvPr>
          <p:cNvGraphicFramePr>
            <a:graphicFrameLocks noGrp="1"/>
          </p:cNvGraphicFramePr>
          <p:nvPr>
            <p:extLst>
              <p:ext uri="{D42A27DB-BD31-4B8C-83A1-F6EECF244321}">
                <p14:modId xmlns:p14="http://schemas.microsoft.com/office/powerpoint/2010/main" val="227116587"/>
              </p:ext>
            </p:extLst>
          </p:nvPr>
        </p:nvGraphicFramePr>
        <p:xfrm>
          <a:off x="551872" y="3913905"/>
          <a:ext cx="5225472" cy="935182"/>
        </p:xfrm>
        <a:graphic>
          <a:graphicData uri="http://schemas.openxmlformats.org/drawingml/2006/table">
            <a:tbl>
              <a:tblPr firstRow="1" bandRow="1">
                <a:tableStyleId>{5C22544A-7EE6-4342-B048-85BDC9FD1C3A}</a:tableStyleId>
              </a:tblPr>
              <a:tblGrid>
                <a:gridCol w="5225472">
                  <a:extLst>
                    <a:ext uri="{9D8B030D-6E8A-4147-A177-3AD203B41FA5}">
                      <a16:colId xmlns:a16="http://schemas.microsoft.com/office/drawing/2014/main" val="2380822052"/>
                    </a:ext>
                  </a:extLst>
                </a:gridCol>
              </a:tblGrid>
              <a:tr h="357918">
                <a:tc>
                  <a:txBody>
                    <a:bodyPr/>
                    <a:lstStyle/>
                    <a:p>
                      <a:pPr algn="ctr">
                        <a:buClrTx/>
                      </a:pPr>
                      <a:r>
                        <a:rPr lang="en-US" sz="1400" dirty="0"/>
                        <a:t>Eligible Properties in Acreage </a:t>
                      </a:r>
                    </a:p>
                  </a:txBody>
                  <a:tcPr anchor="ctr">
                    <a:solidFill>
                      <a:schemeClr val="accent2"/>
                    </a:solidFill>
                  </a:tcPr>
                </a:tc>
                <a:extLst>
                  <a:ext uri="{0D108BD9-81ED-4DB2-BD59-A6C34878D82A}">
                    <a16:rowId xmlns:a16="http://schemas.microsoft.com/office/drawing/2014/main" val="329631261"/>
                  </a:ext>
                </a:extLst>
              </a:tr>
              <a:tr h="577264">
                <a:tc>
                  <a:txBody>
                    <a:bodyPr/>
                    <a:lstStyle/>
                    <a:p>
                      <a:pPr marL="285750" indent="-285750" algn="l" defTabSz="914400" rtl="0" eaLnBrk="1" latinLnBrk="0" hangingPunct="1">
                        <a:buClrTx/>
                        <a:buFont typeface="Arial" panose="020B0604020202020204" pitchFamily="34" charset="0"/>
                        <a:buChar char="•"/>
                      </a:pPr>
                      <a:r>
                        <a:rPr lang="en-US" sz="1400" kern="1200" dirty="0">
                          <a:solidFill>
                            <a:schemeClr val="dk1"/>
                          </a:solidFill>
                          <a:latin typeface="+mn-lt"/>
                          <a:ea typeface="+mn-ea"/>
                          <a:cs typeface="+mn-cs"/>
                        </a:rPr>
                        <a:t>Privately owned properties</a:t>
                      </a:r>
                    </a:p>
                    <a:p>
                      <a:pPr marL="285750" indent="-285750" algn="l" defTabSz="914400" rtl="0" eaLnBrk="1" latinLnBrk="0" hangingPunct="1">
                        <a:buClrTx/>
                        <a:buFont typeface="Arial" panose="020B0604020202020204" pitchFamily="34" charset="0"/>
                        <a:buChar char="•"/>
                      </a:pPr>
                      <a:r>
                        <a:rPr lang="en-US" sz="1400" kern="1200" dirty="0">
                          <a:solidFill>
                            <a:schemeClr val="dk1"/>
                          </a:solidFill>
                          <a:latin typeface="+mn-lt"/>
                          <a:ea typeface="+mn-ea"/>
                          <a:cs typeface="+mn-cs"/>
                        </a:rPr>
                        <a:t>Developable public land</a:t>
                      </a:r>
                    </a:p>
                  </a:txBody>
                  <a:tcPr>
                    <a:solidFill>
                      <a:schemeClr val="accent3">
                        <a:alpha val="11794"/>
                      </a:schemeClr>
                    </a:solidFill>
                  </a:tcPr>
                </a:tc>
                <a:extLst>
                  <a:ext uri="{0D108BD9-81ED-4DB2-BD59-A6C34878D82A}">
                    <a16:rowId xmlns:a16="http://schemas.microsoft.com/office/drawing/2014/main" val="19645796"/>
                  </a:ext>
                </a:extLst>
              </a:tr>
            </a:tbl>
          </a:graphicData>
        </a:graphic>
      </p:graphicFrame>
      <p:sp>
        <p:nvSpPr>
          <p:cNvPr id="13" name="TextBox 12">
            <a:extLst>
              <a:ext uri="{FF2B5EF4-FFF2-40B4-BE49-F238E27FC236}">
                <a16:creationId xmlns:a16="http://schemas.microsoft.com/office/drawing/2014/main" id="{9C2B025B-FD18-378C-23E9-12FD0D58BA0B}"/>
              </a:ext>
            </a:extLst>
          </p:cNvPr>
          <p:cNvSpPr txBox="1"/>
          <p:nvPr/>
        </p:nvSpPr>
        <p:spPr>
          <a:xfrm>
            <a:off x="7187616" y="2066109"/>
            <a:ext cx="4023602" cy="646331"/>
          </a:xfrm>
          <a:prstGeom prst="rect">
            <a:avLst/>
          </a:prstGeom>
          <a:noFill/>
        </p:spPr>
        <p:txBody>
          <a:bodyPr wrap="none" rtlCol="0">
            <a:spAutoFit/>
          </a:bodyPr>
          <a:lstStyle/>
          <a:p>
            <a:r>
              <a:rPr lang="en-US" dirty="0"/>
              <a:t>Visit Planning Board on Town website</a:t>
            </a:r>
          </a:p>
          <a:p>
            <a:endParaRPr lang="en-US" dirty="0"/>
          </a:p>
        </p:txBody>
      </p:sp>
      <p:pic>
        <p:nvPicPr>
          <p:cNvPr id="14" name="Picture 13">
            <a:extLst>
              <a:ext uri="{FF2B5EF4-FFF2-40B4-BE49-F238E27FC236}">
                <a16:creationId xmlns:a16="http://schemas.microsoft.com/office/drawing/2014/main" id="{52587E89-8C6B-4674-6447-20BD2A090482}"/>
              </a:ext>
            </a:extLst>
          </p:cNvPr>
          <p:cNvPicPr>
            <a:picLocks noChangeAspect="1"/>
          </p:cNvPicPr>
          <p:nvPr/>
        </p:nvPicPr>
        <p:blipFill>
          <a:blip r:embed="rId3"/>
          <a:stretch>
            <a:fillRect/>
          </a:stretch>
        </p:blipFill>
        <p:spPr>
          <a:xfrm>
            <a:off x="6826826" y="2456829"/>
            <a:ext cx="4745181" cy="371974"/>
          </a:xfrm>
          <a:prstGeom prst="rect">
            <a:avLst/>
          </a:prstGeom>
          <a:ln>
            <a:solidFill>
              <a:schemeClr val="accent2"/>
            </a:solidFill>
          </a:ln>
        </p:spPr>
      </p:pic>
      <p:sp>
        <p:nvSpPr>
          <p:cNvPr id="15" name="Down Arrow 14">
            <a:extLst>
              <a:ext uri="{FF2B5EF4-FFF2-40B4-BE49-F238E27FC236}">
                <a16:creationId xmlns:a16="http://schemas.microsoft.com/office/drawing/2014/main" id="{BFDD8D45-7BFE-2A17-B744-2A5EEABC57CD}"/>
              </a:ext>
            </a:extLst>
          </p:cNvPr>
          <p:cNvSpPr/>
          <p:nvPr/>
        </p:nvSpPr>
        <p:spPr>
          <a:xfrm>
            <a:off x="8963891" y="3071986"/>
            <a:ext cx="443345" cy="3226752"/>
          </a:xfrm>
          <a:prstGeom prst="down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872F6945-65C4-2D0D-307F-5E49B0D0BBC9}"/>
              </a:ext>
            </a:extLst>
          </p:cNvPr>
          <p:cNvSpPr/>
          <p:nvPr/>
        </p:nvSpPr>
        <p:spPr>
          <a:xfrm>
            <a:off x="6954981" y="3346493"/>
            <a:ext cx="4488873" cy="70612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State information sessions held at safety building: 9/21 and 9/27 2023</a:t>
            </a:r>
          </a:p>
        </p:txBody>
      </p:sp>
      <p:sp>
        <p:nvSpPr>
          <p:cNvPr id="12" name="Rounded Rectangle 11">
            <a:extLst>
              <a:ext uri="{FF2B5EF4-FFF2-40B4-BE49-F238E27FC236}">
                <a16:creationId xmlns:a16="http://schemas.microsoft.com/office/drawing/2014/main" id="{164E33FA-2AE7-DAE0-4557-B4375989EE89}"/>
              </a:ext>
            </a:extLst>
          </p:cNvPr>
          <p:cNvSpPr/>
          <p:nvPr/>
        </p:nvSpPr>
        <p:spPr>
          <a:xfrm>
            <a:off x="6954982" y="4285338"/>
            <a:ext cx="4488873" cy="70612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Mapping Sessions held at senior center:</a:t>
            </a:r>
          </a:p>
          <a:p>
            <a:pPr algn="ctr"/>
            <a:r>
              <a:rPr lang="en-US" dirty="0"/>
              <a:t>11/1 and</a:t>
            </a:r>
          </a:p>
        </p:txBody>
      </p:sp>
      <p:sp>
        <p:nvSpPr>
          <p:cNvPr id="16" name="Rounded Rectangle 15">
            <a:extLst>
              <a:ext uri="{FF2B5EF4-FFF2-40B4-BE49-F238E27FC236}">
                <a16:creationId xmlns:a16="http://schemas.microsoft.com/office/drawing/2014/main" id="{60A80532-AB15-FFFA-FE80-F2863762A9F6}"/>
              </a:ext>
            </a:extLst>
          </p:cNvPr>
          <p:cNvSpPr/>
          <p:nvPr/>
        </p:nvSpPr>
        <p:spPr>
          <a:xfrm>
            <a:off x="6941126" y="5156088"/>
            <a:ext cx="4488873" cy="70612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Planning Board Rubric sessions held in public hearings</a:t>
            </a:r>
          </a:p>
        </p:txBody>
      </p:sp>
    </p:spTree>
    <p:extLst>
      <p:ext uri="{BB962C8B-B14F-4D97-AF65-F5344CB8AC3E}">
        <p14:creationId xmlns:p14="http://schemas.microsoft.com/office/powerpoint/2010/main" val="2142057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F7FAAE-3175-56C0-9E92-9C2FE2E9017E}"/>
              </a:ext>
            </a:extLst>
          </p:cNvPr>
          <p:cNvPicPr>
            <a:picLocks noChangeAspect="1"/>
          </p:cNvPicPr>
          <p:nvPr/>
        </p:nvPicPr>
        <p:blipFill>
          <a:blip r:embed="rId3"/>
          <a:stretch>
            <a:fillRect/>
          </a:stretch>
        </p:blipFill>
        <p:spPr>
          <a:xfrm>
            <a:off x="6096000" y="1194748"/>
            <a:ext cx="5412418" cy="2983666"/>
          </a:xfrm>
          <a:prstGeom prst="rect">
            <a:avLst/>
          </a:prstGeom>
          <a:ln>
            <a:solidFill>
              <a:schemeClr val="accent2"/>
            </a:solidFill>
          </a:ln>
        </p:spPr>
      </p:pic>
      <p:pic>
        <p:nvPicPr>
          <p:cNvPr id="10" name="Picture 9">
            <a:extLst>
              <a:ext uri="{FF2B5EF4-FFF2-40B4-BE49-F238E27FC236}">
                <a16:creationId xmlns:a16="http://schemas.microsoft.com/office/drawing/2014/main" id="{5FEE9A7B-486A-1FCD-AC7B-3FF9EEFFABAA}"/>
              </a:ext>
            </a:extLst>
          </p:cNvPr>
          <p:cNvPicPr>
            <a:picLocks noChangeAspect="1"/>
          </p:cNvPicPr>
          <p:nvPr/>
        </p:nvPicPr>
        <p:blipFill>
          <a:blip r:embed="rId4"/>
          <a:stretch>
            <a:fillRect/>
          </a:stretch>
        </p:blipFill>
        <p:spPr>
          <a:xfrm>
            <a:off x="4391890" y="4246037"/>
            <a:ext cx="7679523" cy="2251775"/>
          </a:xfrm>
          <a:prstGeom prst="rect">
            <a:avLst/>
          </a:prstGeom>
          <a:ln>
            <a:solidFill>
              <a:schemeClr val="accent2"/>
            </a:solidFill>
          </a:ln>
        </p:spPr>
      </p:pic>
      <p:pic>
        <p:nvPicPr>
          <p:cNvPr id="11" name="Picture 10">
            <a:extLst>
              <a:ext uri="{FF2B5EF4-FFF2-40B4-BE49-F238E27FC236}">
                <a16:creationId xmlns:a16="http://schemas.microsoft.com/office/drawing/2014/main" id="{8745A89B-C20F-9B32-D287-0073A41E4873}"/>
              </a:ext>
            </a:extLst>
          </p:cNvPr>
          <p:cNvPicPr>
            <a:picLocks noChangeAspect="1"/>
          </p:cNvPicPr>
          <p:nvPr/>
        </p:nvPicPr>
        <p:blipFill>
          <a:blip r:embed="rId5"/>
          <a:stretch>
            <a:fillRect/>
          </a:stretch>
        </p:blipFill>
        <p:spPr>
          <a:xfrm>
            <a:off x="498765" y="1830940"/>
            <a:ext cx="3666743" cy="4695623"/>
          </a:xfrm>
          <a:prstGeom prst="rect">
            <a:avLst/>
          </a:prstGeom>
          <a:ln>
            <a:solidFill>
              <a:schemeClr val="accent2"/>
            </a:solidFill>
          </a:ln>
        </p:spPr>
      </p:pic>
      <p:sp>
        <p:nvSpPr>
          <p:cNvPr id="2" name="Title 1">
            <a:extLst>
              <a:ext uri="{FF2B5EF4-FFF2-40B4-BE49-F238E27FC236}">
                <a16:creationId xmlns:a16="http://schemas.microsoft.com/office/drawing/2014/main" id="{ADB84F3D-E55F-C13C-FDC4-0170943ED273}"/>
              </a:ext>
            </a:extLst>
          </p:cNvPr>
          <p:cNvSpPr>
            <a:spLocks noGrp="1"/>
          </p:cNvSpPr>
          <p:nvPr>
            <p:ph type="title"/>
          </p:nvPr>
        </p:nvSpPr>
        <p:spPr/>
        <p:txBody>
          <a:bodyPr>
            <a:noAutofit/>
          </a:bodyPr>
          <a:lstStyle/>
          <a:p>
            <a:r>
              <a:rPr lang="en-US" dirty="0"/>
              <a:t>Planning Board Approach for Overlay Bylaw</a:t>
            </a:r>
          </a:p>
        </p:txBody>
      </p:sp>
      <p:sp>
        <p:nvSpPr>
          <p:cNvPr id="4" name="Slide Number Placeholder 3">
            <a:extLst>
              <a:ext uri="{FF2B5EF4-FFF2-40B4-BE49-F238E27FC236}">
                <a16:creationId xmlns:a16="http://schemas.microsoft.com/office/drawing/2014/main" id="{14F30CDD-0A6D-32B1-A749-D9E8FF0985E3}"/>
              </a:ext>
            </a:extLst>
          </p:cNvPr>
          <p:cNvSpPr>
            <a:spLocks noGrp="1"/>
          </p:cNvSpPr>
          <p:nvPr>
            <p:ph type="sldNum" sz="quarter" idx="12"/>
          </p:nvPr>
        </p:nvSpPr>
        <p:spPr/>
        <p:txBody>
          <a:bodyPr/>
          <a:lstStyle/>
          <a:p>
            <a:fld id="{E0788EFF-A5C8-0941-9C7C-109013263273}" type="slidenum">
              <a:rPr lang="en-US" smtClean="0"/>
              <a:pPr/>
              <a:t>11</a:t>
            </a:fld>
            <a:endParaRPr lang="en-US"/>
          </a:p>
        </p:txBody>
      </p:sp>
      <p:sp>
        <p:nvSpPr>
          <p:cNvPr id="3" name="Text Placeholder 2">
            <a:extLst>
              <a:ext uri="{FF2B5EF4-FFF2-40B4-BE49-F238E27FC236}">
                <a16:creationId xmlns:a16="http://schemas.microsoft.com/office/drawing/2014/main" id="{1AD86A6A-7AD0-E6F5-411B-BAF570229503}"/>
              </a:ext>
            </a:extLst>
          </p:cNvPr>
          <p:cNvSpPr>
            <a:spLocks noGrp="1"/>
          </p:cNvSpPr>
          <p:nvPr>
            <p:ph type="body" sz="quarter" idx="13"/>
          </p:nvPr>
        </p:nvSpPr>
        <p:spPr/>
        <p:txBody>
          <a:bodyPr/>
          <a:lstStyle/>
          <a:p>
            <a:pPr>
              <a:lnSpc>
                <a:spcPct val="100000"/>
              </a:lnSpc>
              <a:tabLst>
                <a:tab pos="4902200" algn="l"/>
              </a:tabLst>
            </a:pPr>
            <a:r>
              <a:rPr lang="en-US" dirty="0"/>
              <a:t>Planning Board rubric results</a:t>
            </a:r>
          </a:p>
        </p:txBody>
      </p:sp>
    </p:spTree>
    <p:extLst>
      <p:ext uri="{BB962C8B-B14F-4D97-AF65-F5344CB8AC3E}">
        <p14:creationId xmlns:p14="http://schemas.microsoft.com/office/powerpoint/2010/main" val="2970457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B75BE22-18E0-E451-EAA6-DC26BEEC696E}"/>
              </a:ext>
            </a:extLst>
          </p:cNvPr>
          <p:cNvSpPr>
            <a:spLocks noGrp="1"/>
          </p:cNvSpPr>
          <p:nvPr>
            <p:ph type="title"/>
          </p:nvPr>
        </p:nvSpPr>
        <p:spPr>
          <a:xfrm>
            <a:off x="457200" y="241295"/>
            <a:ext cx="11277600" cy="879483"/>
          </a:xfrm>
        </p:spPr>
        <p:txBody>
          <a:bodyPr>
            <a:normAutofit fontScale="90000"/>
          </a:bodyPr>
          <a:lstStyle/>
          <a:p>
            <a:r>
              <a:rPr lang="en-US" dirty="0"/>
              <a:t>ORIGINAL Proposed MBTA Overlay Bylaw For Town Vote in March 2024</a:t>
            </a:r>
          </a:p>
        </p:txBody>
      </p:sp>
      <p:sp>
        <p:nvSpPr>
          <p:cNvPr id="28" name="Content Placeholder 27">
            <a:extLst>
              <a:ext uri="{FF2B5EF4-FFF2-40B4-BE49-F238E27FC236}">
                <a16:creationId xmlns:a16="http://schemas.microsoft.com/office/drawing/2014/main" id="{CC3B2760-4EFC-BA10-71F3-E6B2208CC42C}"/>
              </a:ext>
            </a:extLst>
          </p:cNvPr>
          <p:cNvSpPr>
            <a:spLocks noGrp="1"/>
          </p:cNvSpPr>
          <p:nvPr>
            <p:ph sz="half" idx="1"/>
          </p:nvPr>
        </p:nvSpPr>
        <p:spPr>
          <a:xfrm>
            <a:off x="457200" y="1325880"/>
            <a:ext cx="5455523" cy="4206240"/>
          </a:xfrm>
        </p:spPr>
        <p:txBody>
          <a:bodyPr/>
          <a:lstStyle/>
          <a:p>
            <a:r>
              <a:rPr lang="en-GB" b="1" dirty="0"/>
              <a:t>Recommended proposal meets </a:t>
            </a:r>
          </a:p>
          <a:p>
            <a:pPr marL="225425" indent="-225425">
              <a:buNone/>
            </a:pPr>
            <a:r>
              <a:rPr lang="en-GB" b="1" dirty="0"/>
              <a:t>	State Compliance Model</a:t>
            </a:r>
          </a:p>
          <a:p>
            <a:pPr lvl="1"/>
            <a:r>
              <a:rPr lang="en-GB" dirty="0"/>
              <a:t>933 total units of the required 750</a:t>
            </a:r>
          </a:p>
          <a:p>
            <a:pPr lvl="1"/>
            <a:r>
              <a:rPr lang="en-GB" dirty="0"/>
              <a:t>55.0 acres of the required 50</a:t>
            </a:r>
          </a:p>
          <a:p>
            <a:pPr lvl="1"/>
            <a:r>
              <a:rPr lang="en-GB" dirty="0"/>
              <a:t>11.3 acres within the station area of the required 10</a:t>
            </a:r>
          </a:p>
        </p:txBody>
      </p:sp>
      <p:grpSp>
        <p:nvGrpSpPr>
          <p:cNvPr id="38" name="Group 37">
            <a:extLst>
              <a:ext uri="{FF2B5EF4-FFF2-40B4-BE49-F238E27FC236}">
                <a16:creationId xmlns:a16="http://schemas.microsoft.com/office/drawing/2014/main" id="{2A8CC933-FC7B-B690-1E34-545010987D41}"/>
              </a:ext>
            </a:extLst>
          </p:cNvPr>
          <p:cNvGrpSpPr/>
          <p:nvPr/>
        </p:nvGrpSpPr>
        <p:grpSpPr>
          <a:xfrm>
            <a:off x="6254750" y="1132532"/>
            <a:ext cx="5506020" cy="5040000"/>
            <a:chOff x="6254750" y="897005"/>
            <a:chExt cx="5506020" cy="5040000"/>
          </a:xfrm>
        </p:grpSpPr>
        <p:pic>
          <p:nvPicPr>
            <p:cNvPr id="39" name="Content Placeholder 11">
              <a:extLst>
                <a:ext uri="{FF2B5EF4-FFF2-40B4-BE49-F238E27FC236}">
                  <a16:creationId xmlns:a16="http://schemas.microsoft.com/office/drawing/2014/main" id="{FFF9829D-DFCB-2779-091D-D1242A34682E}"/>
                </a:ext>
              </a:extLst>
            </p:cNvPr>
            <p:cNvPicPr>
              <a:picLocks noChangeAspect="1"/>
            </p:cNvPicPr>
            <p:nvPr/>
          </p:nvPicPr>
          <p:blipFill rotWithShape="1">
            <a:blip r:embed="rId2"/>
            <a:srcRect l="3922" t="12266" r="3824" b="32429"/>
            <a:stretch/>
          </p:blipFill>
          <p:spPr>
            <a:xfrm>
              <a:off x="6434666" y="897005"/>
              <a:ext cx="5326104" cy="5040000"/>
            </a:xfrm>
            <a:prstGeom prst="rect">
              <a:avLst/>
            </a:prstGeom>
          </p:spPr>
        </p:pic>
        <p:sp>
          <p:nvSpPr>
            <p:cNvPr id="40" name="Rectangle 39">
              <a:extLst>
                <a:ext uri="{FF2B5EF4-FFF2-40B4-BE49-F238E27FC236}">
                  <a16:creationId xmlns:a16="http://schemas.microsoft.com/office/drawing/2014/main" id="{768C7328-C6A9-B12F-AC5F-9391F2391949}"/>
                </a:ext>
              </a:extLst>
            </p:cNvPr>
            <p:cNvSpPr/>
            <p:nvPr/>
          </p:nvSpPr>
          <p:spPr>
            <a:xfrm>
              <a:off x="7927975" y="4370100"/>
              <a:ext cx="3491985" cy="47707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cs typeface="Calibri" panose="020F0502020204030204" pitchFamily="34" charset="0"/>
                </a:rPr>
                <a:t>AREA #1: MBTA Station</a:t>
              </a:r>
            </a:p>
          </p:txBody>
        </p:sp>
        <p:sp>
          <p:nvSpPr>
            <p:cNvPr id="41" name="Rectangle 40">
              <a:extLst>
                <a:ext uri="{FF2B5EF4-FFF2-40B4-BE49-F238E27FC236}">
                  <a16:creationId xmlns:a16="http://schemas.microsoft.com/office/drawing/2014/main" id="{0F9EB7E3-DDC6-32EC-82EB-A82311849885}"/>
                </a:ext>
              </a:extLst>
            </p:cNvPr>
            <p:cNvSpPr/>
            <p:nvPr/>
          </p:nvSpPr>
          <p:spPr>
            <a:xfrm>
              <a:off x="6254750" y="1402484"/>
              <a:ext cx="3346450" cy="47707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cs typeface="Calibri" panose="020F0502020204030204" pitchFamily="34" charset="0"/>
                </a:rPr>
                <a:t>AREA #2: 34 St. Martin</a:t>
              </a:r>
            </a:p>
          </p:txBody>
        </p:sp>
        <p:sp>
          <p:nvSpPr>
            <p:cNvPr id="42" name="Rectangle 41">
              <a:extLst>
                <a:ext uri="{FF2B5EF4-FFF2-40B4-BE49-F238E27FC236}">
                  <a16:creationId xmlns:a16="http://schemas.microsoft.com/office/drawing/2014/main" id="{BA84D849-3A10-4C36-1A40-C2724F044C96}"/>
                </a:ext>
              </a:extLst>
            </p:cNvPr>
            <p:cNvSpPr/>
            <p:nvPr/>
          </p:nvSpPr>
          <p:spPr>
            <a:xfrm>
              <a:off x="7575826" y="3034215"/>
              <a:ext cx="3843130" cy="47707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cs typeface="Calibri" panose="020F0502020204030204" pitchFamily="34" charset="0"/>
                </a:rPr>
                <a:t>AREA #3: Madison Place</a:t>
              </a:r>
            </a:p>
          </p:txBody>
        </p:sp>
      </p:grpSp>
      <p:pic>
        <p:nvPicPr>
          <p:cNvPr id="5" name="Content Placeholder 11">
            <a:extLst>
              <a:ext uri="{FF2B5EF4-FFF2-40B4-BE49-F238E27FC236}">
                <a16:creationId xmlns:a16="http://schemas.microsoft.com/office/drawing/2014/main" id="{BBE83E70-510B-7DD0-BD16-F703608A679C}"/>
              </a:ext>
            </a:extLst>
          </p:cNvPr>
          <p:cNvPicPr>
            <a:picLocks noChangeAspect="1"/>
          </p:cNvPicPr>
          <p:nvPr/>
        </p:nvPicPr>
        <p:blipFill rotWithShape="1">
          <a:blip r:embed="rId2"/>
          <a:srcRect l="2600" t="81121" r="31641" b="364"/>
          <a:stretch/>
        </p:blipFill>
        <p:spPr>
          <a:xfrm>
            <a:off x="2891704" y="4370100"/>
            <a:ext cx="4572000" cy="2031879"/>
          </a:xfrm>
          <a:prstGeom prst="rect">
            <a:avLst/>
          </a:prstGeom>
        </p:spPr>
      </p:pic>
    </p:spTree>
    <p:extLst>
      <p:ext uri="{BB962C8B-B14F-4D97-AF65-F5344CB8AC3E}">
        <p14:creationId xmlns:p14="http://schemas.microsoft.com/office/powerpoint/2010/main" val="940888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E061-2DA9-27ED-ECB1-C8F486834A8A}"/>
              </a:ext>
            </a:extLst>
          </p:cNvPr>
          <p:cNvSpPr>
            <a:spLocks noGrp="1"/>
          </p:cNvSpPr>
          <p:nvPr>
            <p:ph type="title"/>
          </p:nvPr>
        </p:nvSpPr>
        <p:spPr/>
        <p:txBody>
          <a:bodyPr>
            <a:normAutofit/>
          </a:bodyPr>
          <a:lstStyle/>
          <a:p>
            <a:r>
              <a:rPr lang="en-US" dirty="0"/>
              <a:t>Area #1: MBTA Station</a:t>
            </a:r>
            <a:r>
              <a:rPr lang="en-GB" dirty="0"/>
              <a:t> </a:t>
            </a:r>
            <a:endParaRPr lang="en-US" dirty="0"/>
          </a:p>
        </p:txBody>
      </p:sp>
      <p:sp>
        <p:nvSpPr>
          <p:cNvPr id="6" name="Text Placeholder 5">
            <a:extLst>
              <a:ext uri="{FF2B5EF4-FFF2-40B4-BE49-F238E27FC236}">
                <a16:creationId xmlns:a16="http://schemas.microsoft.com/office/drawing/2014/main" id="{52227661-8453-1BB3-2ABB-47A7F8642AA0}"/>
              </a:ext>
            </a:extLst>
          </p:cNvPr>
          <p:cNvSpPr>
            <a:spLocks noGrp="1"/>
          </p:cNvSpPr>
          <p:nvPr>
            <p:ph type="body" sz="quarter" idx="13"/>
          </p:nvPr>
        </p:nvSpPr>
        <p:spPr>
          <a:xfrm>
            <a:off x="457200" y="1127125"/>
            <a:ext cx="6941127" cy="687820"/>
          </a:xfrm>
        </p:spPr>
        <p:txBody>
          <a:bodyPr/>
          <a:lstStyle/>
          <a:p>
            <a:r>
              <a:rPr lang="en-US" dirty="0"/>
              <a:t>Southville Road </a:t>
            </a:r>
          </a:p>
          <a:p>
            <a:r>
              <a:rPr lang="en-US" dirty="0"/>
              <a:t>10 Acres within ½ mile of the MBTA Station</a:t>
            </a:r>
          </a:p>
        </p:txBody>
      </p:sp>
      <p:graphicFrame>
        <p:nvGraphicFramePr>
          <p:cNvPr id="9" name="Table 8">
            <a:extLst>
              <a:ext uri="{FF2B5EF4-FFF2-40B4-BE49-F238E27FC236}">
                <a16:creationId xmlns:a16="http://schemas.microsoft.com/office/drawing/2014/main" id="{1091A71D-D10C-E478-018B-C2F92525086E}"/>
              </a:ext>
            </a:extLst>
          </p:cNvPr>
          <p:cNvGraphicFramePr>
            <a:graphicFrameLocks noGrp="1"/>
          </p:cNvGraphicFramePr>
          <p:nvPr>
            <p:extLst>
              <p:ext uri="{D42A27DB-BD31-4B8C-83A1-F6EECF244321}">
                <p14:modId xmlns:p14="http://schemas.microsoft.com/office/powerpoint/2010/main" val="519280121"/>
              </p:ext>
            </p:extLst>
          </p:nvPr>
        </p:nvGraphicFramePr>
        <p:xfrm>
          <a:off x="7383266" y="598399"/>
          <a:ext cx="4543375" cy="5830107"/>
        </p:xfrm>
        <a:graphic>
          <a:graphicData uri="http://schemas.openxmlformats.org/drawingml/2006/table">
            <a:tbl>
              <a:tblPr>
                <a:tableStyleId>{9DCAF9ED-07DC-4A11-8D7F-57B35C25682E}</a:tableStyleId>
              </a:tblPr>
              <a:tblGrid>
                <a:gridCol w="1209263">
                  <a:extLst>
                    <a:ext uri="{9D8B030D-6E8A-4147-A177-3AD203B41FA5}">
                      <a16:colId xmlns:a16="http://schemas.microsoft.com/office/drawing/2014/main" val="1085353255"/>
                    </a:ext>
                  </a:extLst>
                </a:gridCol>
                <a:gridCol w="2021197">
                  <a:extLst>
                    <a:ext uri="{9D8B030D-6E8A-4147-A177-3AD203B41FA5}">
                      <a16:colId xmlns:a16="http://schemas.microsoft.com/office/drawing/2014/main" val="1469294977"/>
                    </a:ext>
                  </a:extLst>
                </a:gridCol>
                <a:gridCol w="1312915">
                  <a:extLst>
                    <a:ext uri="{9D8B030D-6E8A-4147-A177-3AD203B41FA5}">
                      <a16:colId xmlns:a16="http://schemas.microsoft.com/office/drawing/2014/main" val="3367387238"/>
                    </a:ext>
                  </a:extLst>
                </a:gridCol>
              </a:tblGrid>
              <a:tr h="384019">
                <a:tc>
                  <a:txBody>
                    <a:bodyPr/>
                    <a:lstStyle/>
                    <a:p>
                      <a:pPr algn="ctr" fontAlgn="t"/>
                      <a:r>
                        <a:rPr lang="en-US" sz="1600" b="1" u="none" strike="noStrike" dirty="0">
                          <a:solidFill>
                            <a:schemeClr val="bg1"/>
                          </a:solidFill>
                          <a:effectLst/>
                        </a:rPr>
                        <a:t>MAP/LOT</a:t>
                      </a:r>
                      <a:endParaRPr lang="en-US" sz="1600" b="1" i="0" u="none" strike="noStrike" dirty="0">
                        <a:solidFill>
                          <a:schemeClr val="bg1"/>
                        </a:solidFill>
                        <a:effectLst/>
                        <a:latin typeface="Calibri" panose="020F0502020204030204" pitchFamily="34" charset="0"/>
                      </a:endParaRPr>
                    </a:p>
                  </a:txBody>
                  <a:tcPr anchor="ctr">
                    <a:solidFill>
                      <a:schemeClr val="accent2"/>
                    </a:solidFill>
                  </a:tcPr>
                </a:tc>
                <a:tc>
                  <a:txBody>
                    <a:bodyPr/>
                    <a:lstStyle/>
                    <a:p>
                      <a:pPr algn="ctr" fontAlgn="t"/>
                      <a:r>
                        <a:rPr lang="en-US" sz="1600" b="1" u="none" strike="noStrike" dirty="0">
                          <a:solidFill>
                            <a:schemeClr val="bg1"/>
                          </a:solidFill>
                          <a:effectLst/>
                        </a:rPr>
                        <a:t>STREET</a:t>
                      </a:r>
                      <a:endParaRPr lang="en-US" sz="1600" b="1" i="0" u="none" strike="noStrike" dirty="0">
                        <a:solidFill>
                          <a:schemeClr val="bg1"/>
                        </a:solidFill>
                        <a:effectLst/>
                        <a:latin typeface="Calibri" panose="020F0502020204030204" pitchFamily="34" charset="0"/>
                      </a:endParaRPr>
                    </a:p>
                  </a:txBody>
                  <a:tcPr anchor="ctr">
                    <a:solidFill>
                      <a:schemeClr val="accent2"/>
                    </a:solidFill>
                  </a:tcPr>
                </a:tc>
                <a:tc>
                  <a:txBody>
                    <a:bodyPr/>
                    <a:lstStyle/>
                    <a:p>
                      <a:pPr algn="ctr" fontAlgn="t"/>
                      <a:r>
                        <a:rPr lang="en-US" sz="1600" b="1" u="none" strike="noStrike" dirty="0">
                          <a:solidFill>
                            <a:schemeClr val="bg1"/>
                          </a:solidFill>
                          <a:effectLst/>
                        </a:rPr>
                        <a:t>ACREAGE</a:t>
                      </a:r>
                      <a:endParaRPr lang="en-US" sz="1600" b="1" i="0" u="none" strike="noStrike" dirty="0">
                        <a:solidFill>
                          <a:schemeClr val="bg1"/>
                        </a:solidFill>
                        <a:effectLst/>
                        <a:latin typeface="Calibri" panose="020F0502020204030204" pitchFamily="34" charset="0"/>
                      </a:endParaRPr>
                    </a:p>
                  </a:txBody>
                  <a:tcPr anchor="ctr">
                    <a:solidFill>
                      <a:schemeClr val="accent2"/>
                    </a:solidFill>
                  </a:tcPr>
                </a:tc>
                <a:extLst>
                  <a:ext uri="{0D108BD9-81ED-4DB2-BD59-A6C34878D82A}">
                    <a16:rowId xmlns:a16="http://schemas.microsoft.com/office/drawing/2014/main" val="391255787"/>
                  </a:ext>
                </a:extLst>
              </a:tr>
              <a:tr h="384019">
                <a:tc>
                  <a:txBody>
                    <a:bodyPr/>
                    <a:lstStyle/>
                    <a:p>
                      <a:pPr algn="ctr" fontAlgn="b"/>
                      <a:r>
                        <a:rPr lang="en-US" sz="1600" u="none" strike="noStrike" dirty="0">
                          <a:effectLst/>
                          <a:latin typeface="+mn-lt"/>
                        </a:rPr>
                        <a:t>4-1 </a:t>
                      </a:r>
                      <a:endParaRPr lang="en-US" sz="1600" b="0" i="0" u="none" strike="noStrike" dirty="0">
                        <a:solidFill>
                          <a:srgbClr val="006100"/>
                        </a:solidFill>
                        <a:effectLst/>
                        <a:latin typeface="+mn-lt"/>
                      </a:endParaRPr>
                    </a:p>
                  </a:txBody>
                  <a:tcPr anchor="ctr"/>
                </a:tc>
                <a:tc>
                  <a:txBody>
                    <a:bodyPr/>
                    <a:lstStyle/>
                    <a:p>
                      <a:pPr algn="ctr" fontAlgn="b"/>
                      <a:r>
                        <a:rPr lang="en-US" sz="1600" u="none" strike="noStrike" dirty="0">
                          <a:effectLst/>
                          <a:latin typeface="+mn-lt"/>
                        </a:rPr>
                        <a:t>Cordaville</a:t>
                      </a:r>
                      <a:endParaRPr lang="en-US" sz="1600" b="0" i="0" u="none" strike="noStrike" dirty="0">
                        <a:solidFill>
                          <a:srgbClr val="006100"/>
                        </a:solidFill>
                        <a:effectLst/>
                        <a:latin typeface="+mn-lt"/>
                      </a:endParaRPr>
                    </a:p>
                  </a:txBody>
                  <a:tcPr anchor="ctr"/>
                </a:tc>
                <a:tc>
                  <a:txBody>
                    <a:bodyPr/>
                    <a:lstStyle/>
                    <a:p>
                      <a:pPr algn="ctr" fontAlgn="b"/>
                      <a:r>
                        <a:rPr lang="en-US" sz="1600" u="none" strike="noStrike" dirty="0">
                          <a:effectLst/>
                          <a:latin typeface="+mn-lt"/>
                        </a:rPr>
                        <a:t>0.74</a:t>
                      </a:r>
                      <a:endParaRPr lang="en-US" sz="1600" b="0" i="0" u="none" strike="noStrike" dirty="0">
                        <a:solidFill>
                          <a:srgbClr val="006100"/>
                        </a:solidFill>
                        <a:effectLst/>
                        <a:latin typeface="+mn-lt"/>
                      </a:endParaRPr>
                    </a:p>
                  </a:txBody>
                  <a:tcPr anchor="ctr"/>
                </a:tc>
                <a:extLst>
                  <a:ext uri="{0D108BD9-81ED-4DB2-BD59-A6C34878D82A}">
                    <a16:rowId xmlns:a16="http://schemas.microsoft.com/office/drawing/2014/main" val="136853591"/>
                  </a:ext>
                </a:extLst>
              </a:tr>
              <a:tr h="384019">
                <a:tc>
                  <a:txBody>
                    <a:bodyPr/>
                    <a:lstStyle/>
                    <a:p>
                      <a:pPr algn="ctr" fontAlgn="b"/>
                      <a:r>
                        <a:rPr lang="en-US" sz="1600" u="none" strike="noStrike" dirty="0">
                          <a:effectLst/>
                          <a:latin typeface="+mn-lt"/>
                        </a:rPr>
                        <a:t>4-3</a:t>
                      </a:r>
                      <a:endParaRPr lang="en-US" sz="1600" b="0" i="0" u="none" strike="noStrike" dirty="0">
                        <a:solidFill>
                          <a:srgbClr val="006100"/>
                        </a:solidFill>
                        <a:effectLst/>
                        <a:latin typeface="+mn-lt"/>
                      </a:endParaRPr>
                    </a:p>
                  </a:txBody>
                  <a:tcPr anchor="ctr"/>
                </a:tc>
                <a:tc>
                  <a:txBody>
                    <a:bodyPr/>
                    <a:lstStyle/>
                    <a:p>
                      <a:pPr algn="ctr" fontAlgn="b"/>
                      <a:r>
                        <a:rPr lang="en-US" sz="1600" u="none" strike="noStrike" dirty="0">
                          <a:effectLst/>
                          <a:latin typeface="+mn-lt"/>
                        </a:rPr>
                        <a:t>Southville </a:t>
                      </a:r>
                      <a:endParaRPr lang="en-US" sz="1600" b="0" i="0" u="none" strike="noStrike" dirty="0">
                        <a:solidFill>
                          <a:srgbClr val="006100"/>
                        </a:solidFill>
                        <a:effectLst/>
                        <a:latin typeface="+mn-lt"/>
                      </a:endParaRPr>
                    </a:p>
                  </a:txBody>
                  <a:tcPr anchor="ctr"/>
                </a:tc>
                <a:tc>
                  <a:txBody>
                    <a:bodyPr/>
                    <a:lstStyle/>
                    <a:p>
                      <a:pPr algn="ctr" fontAlgn="b"/>
                      <a:r>
                        <a:rPr lang="en-US" sz="1600" u="none" strike="noStrike">
                          <a:effectLst/>
                          <a:latin typeface="+mn-lt"/>
                        </a:rPr>
                        <a:t>0.55</a:t>
                      </a:r>
                      <a:endParaRPr lang="en-US" sz="1600" b="0" i="0" u="none" strike="noStrike">
                        <a:solidFill>
                          <a:srgbClr val="006100"/>
                        </a:solidFill>
                        <a:effectLst/>
                        <a:latin typeface="+mn-lt"/>
                      </a:endParaRPr>
                    </a:p>
                  </a:txBody>
                  <a:tcPr anchor="ctr"/>
                </a:tc>
                <a:extLst>
                  <a:ext uri="{0D108BD9-81ED-4DB2-BD59-A6C34878D82A}">
                    <a16:rowId xmlns:a16="http://schemas.microsoft.com/office/drawing/2014/main" val="3402834254"/>
                  </a:ext>
                </a:extLst>
              </a:tr>
              <a:tr h="384019">
                <a:tc>
                  <a:txBody>
                    <a:bodyPr/>
                    <a:lstStyle/>
                    <a:p>
                      <a:pPr algn="ctr" fontAlgn="b"/>
                      <a:r>
                        <a:rPr lang="en-US" sz="1600" u="none" strike="noStrike">
                          <a:effectLst/>
                          <a:latin typeface="+mn-lt"/>
                        </a:rPr>
                        <a:t>4-2</a:t>
                      </a:r>
                      <a:endParaRPr lang="en-US" sz="1600" b="0" i="0" u="none" strike="noStrike">
                        <a:solidFill>
                          <a:srgbClr val="006100"/>
                        </a:solidFill>
                        <a:effectLst/>
                        <a:latin typeface="+mn-lt"/>
                      </a:endParaRPr>
                    </a:p>
                  </a:txBody>
                  <a:tcPr anchor="ctr"/>
                </a:tc>
                <a:tc>
                  <a:txBody>
                    <a:bodyPr/>
                    <a:lstStyle/>
                    <a:p>
                      <a:pPr algn="ctr" fontAlgn="b"/>
                      <a:r>
                        <a:rPr lang="en-US" sz="1600" u="none" strike="noStrike" dirty="0">
                          <a:effectLst/>
                          <a:latin typeface="+mn-lt"/>
                        </a:rPr>
                        <a:t>River St</a:t>
                      </a:r>
                      <a:endParaRPr lang="en-US" sz="1600" b="0" i="0" u="none" strike="noStrike" dirty="0">
                        <a:solidFill>
                          <a:srgbClr val="006100"/>
                        </a:solidFill>
                        <a:effectLst/>
                        <a:latin typeface="+mn-lt"/>
                      </a:endParaRPr>
                    </a:p>
                  </a:txBody>
                  <a:tcPr anchor="ctr"/>
                </a:tc>
                <a:tc>
                  <a:txBody>
                    <a:bodyPr/>
                    <a:lstStyle/>
                    <a:p>
                      <a:pPr algn="ctr" fontAlgn="b"/>
                      <a:r>
                        <a:rPr lang="en-US" sz="1600" u="none" strike="noStrike" dirty="0">
                          <a:effectLst/>
                          <a:latin typeface="+mn-lt"/>
                        </a:rPr>
                        <a:t>0.83</a:t>
                      </a:r>
                      <a:endParaRPr lang="en-US" sz="1600" b="0" i="0" u="none" strike="noStrike" dirty="0">
                        <a:solidFill>
                          <a:srgbClr val="006100"/>
                        </a:solidFill>
                        <a:effectLst/>
                        <a:latin typeface="+mn-lt"/>
                      </a:endParaRPr>
                    </a:p>
                  </a:txBody>
                  <a:tcPr anchor="ctr"/>
                </a:tc>
                <a:extLst>
                  <a:ext uri="{0D108BD9-81ED-4DB2-BD59-A6C34878D82A}">
                    <a16:rowId xmlns:a16="http://schemas.microsoft.com/office/drawing/2014/main" val="4269035869"/>
                  </a:ext>
                </a:extLst>
              </a:tr>
              <a:tr h="384019">
                <a:tc>
                  <a:txBody>
                    <a:bodyPr/>
                    <a:lstStyle/>
                    <a:p>
                      <a:pPr algn="ctr" fontAlgn="b"/>
                      <a:r>
                        <a:rPr lang="en-US" sz="1600" u="none" strike="noStrike">
                          <a:effectLst/>
                          <a:latin typeface="+mn-lt"/>
                        </a:rPr>
                        <a:t>4-37</a:t>
                      </a:r>
                      <a:endParaRPr lang="en-US" sz="1600" b="0" i="0" u="none" strike="noStrike">
                        <a:solidFill>
                          <a:srgbClr val="006100"/>
                        </a:solidFill>
                        <a:effectLst/>
                        <a:latin typeface="+mn-lt"/>
                      </a:endParaRPr>
                    </a:p>
                  </a:txBody>
                  <a:tcPr anchor="ctr"/>
                </a:tc>
                <a:tc>
                  <a:txBody>
                    <a:bodyPr/>
                    <a:lstStyle/>
                    <a:p>
                      <a:pPr algn="ctr" fontAlgn="b"/>
                      <a:r>
                        <a:rPr lang="en-US" sz="1600" u="none" strike="noStrike" dirty="0">
                          <a:effectLst/>
                          <a:latin typeface="+mn-lt"/>
                        </a:rPr>
                        <a:t>Southville </a:t>
                      </a:r>
                      <a:endParaRPr lang="en-US" sz="1600" b="0" i="0" u="none" strike="noStrike" dirty="0">
                        <a:solidFill>
                          <a:srgbClr val="006100"/>
                        </a:solidFill>
                        <a:effectLst/>
                        <a:latin typeface="+mn-lt"/>
                      </a:endParaRPr>
                    </a:p>
                  </a:txBody>
                  <a:tcPr anchor="ctr"/>
                </a:tc>
                <a:tc>
                  <a:txBody>
                    <a:bodyPr/>
                    <a:lstStyle/>
                    <a:p>
                      <a:pPr algn="ctr" fontAlgn="b"/>
                      <a:r>
                        <a:rPr lang="en-US" sz="1600" u="none" strike="noStrike">
                          <a:effectLst/>
                          <a:latin typeface="+mn-lt"/>
                        </a:rPr>
                        <a:t>0.55</a:t>
                      </a:r>
                      <a:endParaRPr lang="en-US" sz="1600" b="0" i="0" u="none" strike="noStrike">
                        <a:solidFill>
                          <a:srgbClr val="006100"/>
                        </a:solidFill>
                        <a:effectLst/>
                        <a:latin typeface="+mn-lt"/>
                      </a:endParaRPr>
                    </a:p>
                  </a:txBody>
                  <a:tcPr anchor="ctr"/>
                </a:tc>
                <a:extLst>
                  <a:ext uri="{0D108BD9-81ED-4DB2-BD59-A6C34878D82A}">
                    <a16:rowId xmlns:a16="http://schemas.microsoft.com/office/drawing/2014/main" val="3286266818"/>
                  </a:ext>
                </a:extLst>
              </a:tr>
              <a:tr h="384019">
                <a:tc>
                  <a:txBody>
                    <a:bodyPr/>
                    <a:lstStyle/>
                    <a:p>
                      <a:pPr algn="ctr" fontAlgn="b"/>
                      <a:r>
                        <a:rPr lang="en-US" sz="1600" u="none" strike="noStrike">
                          <a:effectLst/>
                          <a:latin typeface="+mn-lt"/>
                        </a:rPr>
                        <a:t>4-38</a:t>
                      </a:r>
                      <a:endParaRPr lang="en-US" sz="1600" b="0" i="0" u="none" strike="noStrike">
                        <a:solidFill>
                          <a:srgbClr val="006100"/>
                        </a:solidFill>
                        <a:effectLst/>
                        <a:latin typeface="+mn-lt"/>
                      </a:endParaRPr>
                    </a:p>
                  </a:txBody>
                  <a:tcPr anchor="ctr"/>
                </a:tc>
                <a:tc>
                  <a:txBody>
                    <a:bodyPr/>
                    <a:lstStyle/>
                    <a:p>
                      <a:pPr algn="ctr" fontAlgn="b"/>
                      <a:r>
                        <a:rPr lang="en-US" sz="1600" u="none" strike="noStrike" dirty="0">
                          <a:effectLst/>
                          <a:latin typeface="+mn-lt"/>
                        </a:rPr>
                        <a:t>106 Southville </a:t>
                      </a:r>
                      <a:endParaRPr lang="en-US" sz="1600" b="0" i="0" u="none" strike="noStrike" dirty="0">
                        <a:solidFill>
                          <a:srgbClr val="006100"/>
                        </a:solidFill>
                        <a:effectLst/>
                        <a:latin typeface="+mn-lt"/>
                      </a:endParaRPr>
                    </a:p>
                  </a:txBody>
                  <a:tcPr anchor="ctr"/>
                </a:tc>
                <a:tc>
                  <a:txBody>
                    <a:bodyPr/>
                    <a:lstStyle/>
                    <a:p>
                      <a:pPr algn="ctr" fontAlgn="b"/>
                      <a:r>
                        <a:rPr lang="en-US" sz="1600" u="none" strike="noStrike" dirty="0">
                          <a:effectLst/>
                          <a:latin typeface="+mn-lt"/>
                        </a:rPr>
                        <a:t>0.54</a:t>
                      </a:r>
                      <a:endParaRPr lang="en-US" sz="1600" b="0" i="0" u="none" strike="noStrike" dirty="0">
                        <a:solidFill>
                          <a:srgbClr val="006100"/>
                        </a:solidFill>
                        <a:effectLst/>
                        <a:latin typeface="+mn-lt"/>
                      </a:endParaRPr>
                    </a:p>
                  </a:txBody>
                  <a:tcPr anchor="ctr"/>
                </a:tc>
                <a:extLst>
                  <a:ext uri="{0D108BD9-81ED-4DB2-BD59-A6C34878D82A}">
                    <a16:rowId xmlns:a16="http://schemas.microsoft.com/office/drawing/2014/main" val="4174117101"/>
                  </a:ext>
                </a:extLst>
              </a:tr>
              <a:tr h="384019">
                <a:tc>
                  <a:txBody>
                    <a:bodyPr/>
                    <a:lstStyle/>
                    <a:p>
                      <a:pPr algn="ctr" fontAlgn="b"/>
                      <a:r>
                        <a:rPr lang="en-US" sz="1600" u="none" strike="noStrike">
                          <a:effectLst/>
                          <a:latin typeface="+mn-lt"/>
                        </a:rPr>
                        <a:t>4-42</a:t>
                      </a:r>
                      <a:endParaRPr lang="en-US" sz="1600" b="0" i="0" u="none" strike="noStrike">
                        <a:solidFill>
                          <a:srgbClr val="006100"/>
                        </a:solidFill>
                        <a:effectLst/>
                        <a:latin typeface="+mn-lt"/>
                      </a:endParaRPr>
                    </a:p>
                  </a:txBody>
                  <a:tcPr anchor="ctr"/>
                </a:tc>
                <a:tc>
                  <a:txBody>
                    <a:bodyPr/>
                    <a:lstStyle/>
                    <a:p>
                      <a:pPr algn="ctr" fontAlgn="b"/>
                      <a:r>
                        <a:rPr lang="en-US" sz="1600" u="none" strike="noStrike" dirty="0">
                          <a:effectLst/>
                          <a:latin typeface="+mn-lt"/>
                        </a:rPr>
                        <a:t>10 River St</a:t>
                      </a:r>
                      <a:endParaRPr lang="en-US" sz="1600" b="0" i="0" u="none" strike="noStrike" dirty="0">
                        <a:solidFill>
                          <a:srgbClr val="006100"/>
                        </a:solidFill>
                        <a:effectLst/>
                        <a:latin typeface="+mn-lt"/>
                      </a:endParaRPr>
                    </a:p>
                  </a:txBody>
                  <a:tcPr anchor="ctr"/>
                </a:tc>
                <a:tc>
                  <a:txBody>
                    <a:bodyPr/>
                    <a:lstStyle/>
                    <a:p>
                      <a:pPr algn="ctr" fontAlgn="b"/>
                      <a:r>
                        <a:rPr lang="en-US" sz="1600" u="none" strike="noStrike" dirty="0">
                          <a:effectLst/>
                          <a:latin typeface="+mn-lt"/>
                        </a:rPr>
                        <a:t>3.49</a:t>
                      </a:r>
                      <a:endParaRPr lang="en-US" sz="1600" b="0" i="0" u="none" strike="noStrike" dirty="0">
                        <a:solidFill>
                          <a:srgbClr val="006100"/>
                        </a:solidFill>
                        <a:effectLst/>
                        <a:latin typeface="+mn-lt"/>
                      </a:endParaRPr>
                    </a:p>
                  </a:txBody>
                  <a:tcPr anchor="ctr"/>
                </a:tc>
                <a:extLst>
                  <a:ext uri="{0D108BD9-81ED-4DB2-BD59-A6C34878D82A}">
                    <a16:rowId xmlns:a16="http://schemas.microsoft.com/office/drawing/2014/main" val="2762466837"/>
                  </a:ext>
                </a:extLst>
              </a:tr>
              <a:tr h="384019">
                <a:tc>
                  <a:txBody>
                    <a:bodyPr/>
                    <a:lstStyle/>
                    <a:p>
                      <a:pPr algn="ctr" fontAlgn="b"/>
                      <a:r>
                        <a:rPr lang="en-US" sz="1600" u="none" strike="noStrike">
                          <a:effectLst/>
                          <a:latin typeface="+mn-lt"/>
                        </a:rPr>
                        <a:t>3-35</a:t>
                      </a:r>
                      <a:endParaRPr lang="en-US" sz="1600" b="0" i="0" u="none" strike="noStrike">
                        <a:solidFill>
                          <a:srgbClr val="006100"/>
                        </a:solidFill>
                        <a:effectLst/>
                        <a:latin typeface="+mn-lt"/>
                      </a:endParaRPr>
                    </a:p>
                  </a:txBody>
                  <a:tcPr anchor="ctr"/>
                </a:tc>
                <a:tc>
                  <a:txBody>
                    <a:bodyPr/>
                    <a:lstStyle/>
                    <a:p>
                      <a:pPr algn="ctr" fontAlgn="b"/>
                      <a:r>
                        <a:rPr lang="en-US" sz="1600" u="none" strike="noStrike" dirty="0">
                          <a:effectLst/>
                          <a:latin typeface="+mn-lt"/>
                        </a:rPr>
                        <a:t>114 Southville </a:t>
                      </a:r>
                      <a:endParaRPr lang="en-US" sz="1600" b="0" i="0" u="none" strike="noStrike" dirty="0">
                        <a:solidFill>
                          <a:srgbClr val="006100"/>
                        </a:solidFill>
                        <a:effectLst/>
                        <a:latin typeface="+mn-lt"/>
                      </a:endParaRPr>
                    </a:p>
                  </a:txBody>
                  <a:tcPr anchor="ctr"/>
                </a:tc>
                <a:tc>
                  <a:txBody>
                    <a:bodyPr/>
                    <a:lstStyle/>
                    <a:p>
                      <a:pPr algn="ctr" fontAlgn="b"/>
                      <a:r>
                        <a:rPr lang="en-US" sz="1600" u="none" strike="noStrike" dirty="0">
                          <a:effectLst/>
                          <a:latin typeface="+mn-lt"/>
                        </a:rPr>
                        <a:t>0.32</a:t>
                      </a:r>
                      <a:endParaRPr lang="en-US" sz="1600" b="0" i="0" u="none" strike="noStrike" dirty="0">
                        <a:solidFill>
                          <a:srgbClr val="006100"/>
                        </a:solidFill>
                        <a:effectLst/>
                        <a:latin typeface="+mn-lt"/>
                      </a:endParaRPr>
                    </a:p>
                  </a:txBody>
                  <a:tcPr anchor="ctr"/>
                </a:tc>
                <a:extLst>
                  <a:ext uri="{0D108BD9-81ED-4DB2-BD59-A6C34878D82A}">
                    <a16:rowId xmlns:a16="http://schemas.microsoft.com/office/drawing/2014/main" val="584670016"/>
                  </a:ext>
                </a:extLst>
              </a:tr>
              <a:tr h="384019">
                <a:tc>
                  <a:txBody>
                    <a:bodyPr/>
                    <a:lstStyle/>
                    <a:p>
                      <a:pPr algn="ctr" fontAlgn="b"/>
                      <a:r>
                        <a:rPr lang="en-US" sz="1600" u="none" strike="noStrike">
                          <a:effectLst/>
                          <a:latin typeface="+mn-lt"/>
                        </a:rPr>
                        <a:t>3-86</a:t>
                      </a:r>
                      <a:endParaRPr lang="en-US" sz="1600" b="0" i="0" u="none" strike="noStrike">
                        <a:solidFill>
                          <a:srgbClr val="006100"/>
                        </a:solidFill>
                        <a:effectLst/>
                        <a:latin typeface="+mn-lt"/>
                      </a:endParaRPr>
                    </a:p>
                  </a:txBody>
                  <a:tcPr anchor="ctr"/>
                </a:tc>
                <a:tc>
                  <a:txBody>
                    <a:bodyPr/>
                    <a:lstStyle/>
                    <a:p>
                      <a:pPr algn="ctr" fontAlgn="b"/>
                      <a:r>
                        <a:rPr lang="en-US" sz="1600" u="none" strike="noStrike" dirty="0">
                          <a:effectLst/>
                          <a:latin typeface="+mn-lt"/>
                        </a:rPr>
                        <a:t>9 Southville </a:t>
                      </a:r>
                      <a:endParaRPr lang="en-US" sz="1600" b="0" i="0" u="none" strike="noStrike" dirty="0">
                        <a:solidFill>
                          <a:srgbClr val="006100"/>
                        </a:solidFill>
                        <a:effectLst/>
                        <a:latin typeface="+mn-lt"/>
                      </a:endParaRPr>
                    </a:p>
                  </a:txBody>
                  <a:tcPr anchor="ctr"/>
                </a:tc>
                <a:tc>
                  <a:txBody>
                    <a:bodyPr/>
                    <a:lstStyle/>
                    <a:p>
                      <a:pPr algn="ctr" fontAlgn="b"/>
                      <a:r>
                        <a:rPr lang="en-US" sz="1600" u="none" strike="noStrike" dirty="0">
                          <a:effectLst/>
                          <a:latin typeface="+mn-lt"/>
                        </a:rPr>
                        <a:t>0.91</a:t>
                      </a:r>
                      <a:endParaRPr lang="en-US" sz="1600" b="0" i="0" u="none" strike="noStrike" dirty="0">
                        <a:solidFill>
                          <a:srgbClr val="006100"/>
                        </a:solidFill>
                        <a:effectLst/>
                        <a:latin typeface="+mn-lt"/>
                      </a:endParaRPr>
                    </a:p>
                  </a:txBody>
                  <a:tcPr anchor="ctr"/>
                </a:tc>
                <a:extLst>
                  <a:ext uri="{0D108BD9-81ED-4DB2-BD59-A6C34878D82A}">
                    <a16:rowId xmlns:a16="http://schemas.microsoft.com/office/drawing/2014/main" val="2842596967"/>
                  </a:ext>
                </a:extLst>
              </a:tr>
              <a:tr h="384019">
                <a:tc>
                  <a:txBody>
                    <a:bodyPr/>
                    <a:lstStyle/>
                    <a:p>
                      <a:pPr algn="ctr" fontAlgn="b"/>
                      <a:r>
                        <a:rPr lang="en-US" sz="1600" u="none" strike="noStrike">
                          <a:effectLst/>
                          <a:latin typeface="+mn-lt"/>
                        </a:rPr>
                        <a:t>3-36</a:t>
                      </a:r>
                      <a:endParaRPr lang="en-US" sz="1600" b="0" i="0" u="none" strike="noStrike">
                        <a:solidFill>
                          <a:srgbClr val="006100"/>
                        </a:solidFill>
                        <a:effectLst/>
                        <a:latin typeface="+mn-lt"/>
                      </a:endParaRPr>
                    </a:p>
                  </a:txBody>
                  <a:tcPr anchor="ctr"/>
                </a:tc>
                <a:tc>
                  <a:txBody>
                    <a:bodyPr/>
                    <a:lstStyle/>
                    <a:p>
                      <a:pPr algn="ctr" fontAlgn="b"/>
                      <a:r>
                        <a:rPr lang="en-US" sz="1600" u="none" strike="noStrike" dirty="0">
                          <a:effectLst/>
                          <a:latin typeface="+mn-lt"/>
                        </a:rPr>
                        <a:t>116 Southville </a:t>
                      </a:r>
                      <a:endParaRPr lang="en-US" sz="1600" b="0" i="0" u="none" strike="noStrike" dirty="0">
                        <a:solidFill>
                          <a:srgbClr val="006100"/>
                        </a:solidFill>
                        <a:effectLst/>
                        <a:latin typeface="+mn-lt"/>
                      </a:endParaRPr>
                    </a:p>
                  </a:txBody>
                  <a:tcPr anchor="ctr"/>
                </a:tc>
                <a:tc>
                  <a:txBody>
                    <a:bodyPr/>
                    <a:lstStyle/>
                    <a:p>
                      <a:pPr algn="ctr" fontAlgn="b"/>
                      <a:r>
                        <a:rPr lang="en-US" sz="1600" u="none" strike="noStrike">
                          <a:effectLst/>
                          <a:latin typeface="+mn-lt"/>
                        </a:rPr>
                        <a:t>0.46</a:t>
                      </a:r>
                      <a:endParaRPr lang="en-US" sz="1600" b="0" i="0" u="none" strike="noStrike">
                        <a:solidFill>
                          <a:srgbClr val="006100"/>
                        </a:solidFill>
                        <a:effectLst/>
                        <a:latin typeface="+mn-lt"/>
                      </a:endParaRPr>
                    </a:p>
                  </a:txBody>
                  <a:tcPr anchor="ctr"/>
                </a:tc>
                <a:extLst>
                  <a:ext uri="{0D108BD9-81ED-4DB2-BD59-A6C34878D82A}">
                    <a16:rowId xmlns:a16="http://schemas.microsoft.com/office/drawing/2014/main" val="3080278877"/>
                  </a:ext>
                </a:extLst>
              </a:tr>
              <a:tr h="384019">
                <a:tc>
                  <a:txBody>
                    <a:bodyPr/>
                    <a:lstStyle/>
                    <a:p>
                      <a:pPr algn="ctr" fontAlgn="b"/>
                      <a:r>
                        <a:rPr lang="en-US" sz="1600" u="none" strike="noStrike">
                          <a:effectLst/>
                          <a:latin typeface="+mn-lt"/>
                        </a:rPr>
                        <a:t>3-37</a:t>
                      </a:r>
                      <a:endParaRPr lang="en-US" sz="1600" b="0" i="0" u="none" strike="noStrike">
                        <a:solidFill>
                          <a:srgbClr val="006100"/>
                        </a:solidFill>
                        <a:effectLst/>
                        <a:latin typeface="+mn-lt"/>
                      </a:endParaRPr>
                    </a:p>
                  </a:txBody>
                  <a:tcPr anchor="ctr"/>
                </a:tc>
                <a:tc>
                  <a:txBody>
                    <a:bodyPr/>
                    <a:lstStyle/>
                    <a:p>
                      <a:pPr algn="ctr" fontAlgn="b"/>
                      <a:r>
                        <a:rPr lang="en-US" sz="1600" u="none" strike="noStrike" dirty="0">
                          <a:effectLst/>
                          <a:latin typeface="+mn-lt"/>
                        </a:rPr>
                        <a:t>118 Southville </a:t>
                      </a:r>
                      <a:endParaRPr lang="en-US" sz="1600" b="0" i="0" u="none" strike="noStrike" dirty="0">
                        <a:solidFill>
                          <a:srgbClr val="006100"/>
                        </a:solidFill>
                        <a:effectLst/>
                        <a:latin typeface="+mn-lt"/>
                      </a:endParaRPr>
                    </a:p>
                  </a:txBody>
                  <a:tcPr anchor="ctr"/>
                </a:tc>
                <a:tc>
                  <a:txBody>
                    <a:bodyPr/>
                    <a:lstStyle/>
                    <a:p>
                      <a:pPr algn="ctr" fontAlgn="b"/>
                      <a:r>
                        <a:rPr lang="en-US" sz="1600" u="none" strike="noStrike" dirty="0">
                          <a:effectLst/>
                          <a:latin typeface="+mn-lt"/>
                        </a:rPr>
                        <a:t>0.25</a:t>
                      </a:r>
                      <a:endParaRPr lang="en-US" sz="1600" b="0" i="0" u="none" strike="noStrike" dirty="0">
                        <a:solidFill>
                          <a:srgbClr val="006100"/>
                        </a:solidFill>
                        <a:effectLst/>
                        <a:latin typeface="+mn-lt"/>
                      </a:endParaRPr>
                    </a:p>
                  </a:txBody>
                  <a:tcPr anchor="ctr"/>
                </a:tc>
                <a:extLst>
                  <a:ext uri="{0D108BD9-81ED-4DB2-BD59-A6C34878D82A}">
                    <a16:rowId xmlns:a16="http://schemas.microsoft.com/office/drawing/2014/main" val="2704998558"/>
                  </a:ext>
                </a:extLst>
              </a:tr>
              <a:tr h="418930">
                <a:tc>
                  <a:txBody>
                    <a:bodyPr/>
                    <a:lstStyle/>
                    <a:p>
                      <a:pPr algn="ctr" fontAlgn="b"/>
                      <a:r>
                        <a:rPr lang="en-US" sz="1600" u="none" strike="noStrike" dirty="0">
                          <a:effectLst/>
                          <a:latin typeface="+mn-lt"/>
                        </a:rPr>
                        <a:t>3-38</a:t>
                      </a:r>
                      <a:endParaRPr lang="en-US" sz="1600" b="0" i="0" u="none" strike="noStrike" dirty="0">
                        <a:solidFill>
                          <a:srgbClr val="006100"/>
                        </a:solidFill>
                        <a:effectLst/>
                        <a:latin typeface="+mn-lt"/>
                      </a:endParaRPr>
                    </a:p>
                  </a:txBody>
                  <a:tcPr anchor="ctr"/>
                </a:tc>
                <a:tc>
                  <a:txBody>
                    <a:bodyPr/>
                    <a:lstStyle/>
                    <a:p>
                      <a:pPr algn="ctr" fontAlgn="b"/>
                      <a:r>
                        <a:rPr lang="en-US" sz="1600" u="none" strike="noStrike" dirty="0">
                          <a:effectLst/>
                          <a:latin typeface="+mn-lt"/>
                        </a:rPr>
                        <a:t>122 Southville</a:t>
                      </a:r>
                      <a:endParaRPr lang="en-US" sz="1600" b="0" i="0" u="none" strike="noStrike" dirty="0">
                        <a:solidFill>
                          <a:srgbClr val="006100"/>
                        </a:solidFill>
                        <a:effectLst/>
                        <a:latin typeface="+mn-lt"/>
                      </a:endParaRPr>
                    </a:p>
                  </a:txBody>
                  <a:tcPr anchor="ctr"/>
                </a:tc>
                <a:tc>
                  <a:txBody>
                    <a:bodyPr/>
                    <a:lstStyle/>
                    <a:p>
                      <a:pPr algn="ctr" fontAlgn="b"/>
                      <a:r>
                        <a:rPr lang="en-US" sz="1600" b="0" u="none" strike="noStrike" dirty="0">
                          <a:solidFill>
                            <a:schemeClr val="tx1"/>
                          </a:solidFill>
                          <a:effectLst/>
                          <a:latin typeface="+mn-lt"/>
                        </a:rPr>
                        <a:t>1.79</a:t>
                      </a:r>
                      <a:endParaRPr lang="en-US" sz="1600" b="0" i="0" u="none" strike="noStrike" dirty="0">
                        <a:solidFill>
                          <a:schemeClr val="tx1"/>
                        </a:solidFill>
                        <a:effectLst/>
                        <a:latin typeface="+mn-lt"/>
                      </a:endParaRPr>
                    </a:p>
                  </a:txBody>
                  <a:tcPr anchor="ctr"/>
                </a:tc>
                <a:extLst>
                  <a:ext uri="{0D108BD9-81ED-4DB2-BD59-A6C34878D82A}">
                    <a16:rowId xmlns:a16="http://schemas.microsoft.com/office/drawing/2014/main" val="3419913405"/>
                  </a:ext>
                </a:extLst>
              </a:tr>
              <a:tr h="384019">
                <a:tc>
                  <a:txBody>
                    <a:bodyPr/>
                    <a:lstStyle/>
                    <a:p>
                      <a:pPr algn="ctr" fontAlgn="b"/>
                      <a:r>
                        <a:rPr lang="en-US" sz="1600" u="none" strike="noStrike" dirty="0">
                          <a:effectLst/>
                          <a:latin typeface="+mn-lt"/>
                        </a:rPr>
                        <a:t>3-24</a:t>
                      </a:r>
                      <a:endParaRPr lang="en-US" sz="1600" b="0" i="0" u="none" strike="noStrike" dirty="0">
                        <a:solidFill>
                          <a:srgbClr val="006100"/>
                        </a:solidFill>
                        <a:effectLst/>
                        <a:latin typeface="+mn-lt"/>
                      </a:endParaRPr>
                    </a:p>
                  </a:txBody>
                  <a:tcPr anchor="ctr"/>
                </a:tc>
                <a:tc>
                  <a:txBody>
                    <a:bodyPr/>
                    <a:lstStyle/>
                    <a:p>
                      <a:pPr algn="ctr" fontAlgn="b"/>
                      <a:r>
                        <a:rPr lang="en-US" sz="1600" u="none" strike="noStrike" dirty="0">
                          <a:effectLst/>
                          <a:latin typeface="+mn-lt"/>
                        </a:rPr>
                        <a:t>91 Southville </a:t>
                      </a:r>
                      <a:endParaRPr lang="en-US" sz="1600" b="0" i="0" u="none" strike="noStrike" dirty="0">
                        <a:solidFill>
                          <a:srgbClr val="006100"/>
                        </a:solidFill>
                        <a:effectLst/>
                        <a:latin typeface="+mn-lt"/>
                      </a:endParaRPr>
                    </a:p>
                  </a:txBody>
                  <a:tcPr anchor="ctr"/>
                </a:tc>
                <a:tc>
                  <a:txBody>
                    <a:bodyPr/>
                    <a:lstStyle/>
                    <a:p>
                      <a:pPr algn="ctr" fontAlgn="b"/>
                      <a:r>
                        <a:rPr lang="en-US" sz="1600" u="none" strike="noStrike" dirty="0">
                          <a:effectLst/>
                          <a:latin typeface="+mn-lt"/>
                        </a:rPr>
                        <a:t>0.63</a:t>
                      </a:r>
                      <a:endParaRPr lang="en-US" sz="1600" b="0" i="0" u="none" strike="noStrike" dirty="0">
                        <a:solidFill>
                          <a:srgbClr val="006100"/>
                        </a:solidFill>
                        <a:effectLst/>
                        <a:latin typeface="+mn-lt"/>
                      </a:endParaRPr>
                    </a:p>
                  </a:txBody>
                  <a:tcPr anchor="ctr"/>
                </a:tc>
                <a:extLst>
                  <a:ext uri="{0D108BD9-81ED-4DB2-BD59-A6C34878D82A}">
                    <a16:rowId xmlns:a16="http://schemas.microsoft.com/office/drawing/2014/main" val="718947043"/>
                  </a:ext>
                </a:extLst>
              </a:tr>
              <a:tr h="384019">
                <a:tc>
                  <a:txBody>
                    <a:bodyPr/>
                    <a:lstStyle/>
                    <a:p>
                      <a:pPr algn="ctr" fontAlgn="b"/>
                      <a:r>
                        <a:rPr lang="en-US" sz="1600" u="none" strike="noStrike" dirty="0">
                          <a:effectLst/>
                          <a:latin typeface="+mn-lt"/>
                        </a:rPr>
                        <a:t>3-23</a:t>
                      </a:r>
                      <a:endParaRPr lang="en-US" sz="1600" b="0" i="0" u="none" strike="noStrike" dirty="0">
                        <a:solidFill>
                          <a:srgbClr val="006100"/>
                        </a:solidFill>
                        <a:effectLst/>
                        <a:latin typeface="+mn-lt"/>
                      </a:endParaRPr>
                    </a:p>
                  </a:txBody>
                  <a:tcPr anchor="ctr"/>
                </a:tc>
                <a:tc>
                  <a:txBody>
                    <a:bodyPr/>
                    <a:lstStyle/>
                    <a:p>
                      <a:pPr algn="ctr" fontAlgn="b"/>
                      <a:r>
                        <a:rPr lang="en-US" sz="1600" u="none" strike="noStrike" dirty="0">
                          <a:effectLst/>
                          <a:latin typeface="+mn-lt"/>
                        </a:rPr>
                        <a:t>279 Cordaville</a:t>
                      </a:r>
                      <a:endParaRPr lang="en-US" sz="1600" b="0" i="0" u="none" strike="noStrike" dirty="0">
                        <a:solidFill>
                          <a:srgbClr val="006100"/>
                        </a:solidFill>
                        <a:effectLst/>
                        <a:latin typeface="+mn-lt"/>
                      </a:endParaRPr>
                    </a:p>
                  </a:txBody>
                  <a:tcPr anchor="ctr"/>
                </a:tc>
                <a:tc>
                  <a:txBody>
                    <a:bodyPr/>
                    <a:lstStyle/>
                    <a:p>
                      <a:pPr algn="ctr" fontAlgn="b"/>
                      <a:r>
                        <a:rPr lang="en-US" sz="1600" u="none" strike="noStrike" dirty="0">
                          <a:effectLst/>
                          <a:latin typeface="+mn-lt"/>
                        </a:rPr>
                        <a:t>0.50</a:t>
                      </a:r>
                      <a:endParaRPr lang="en-US" sz="1600" b="0" i="0" u="none" strike="noStrike" dirty="0">
                        <a:solidFill>
                          <a:srgbClr val="006100"/>
                        </a:solidFill>
                        <a:effectLst/>
                        <a:latin typeface="+mn-lt"/>
                      </a:endParaRPr>
                    </a:p>
                  </a:txBody>
                  <a:tcPr anchor="ctr"/>
                </a:tc>
                <a:extLst>
                  <a:ext uri="{0D108BD9-81ED-4DB2-BD59-A6C34878D82A}">
                    <a16:rowId xmlns:a16="http://schemas.microsoft.com/office/drawing/2014/main" val="965658388"/>
                  </a:ext>
                </a:extLst>
              </a:tr>
              <a:tr h="418930">
                <a:tc>
                  <a:txBody>
                    <a:bodyPr/>
                    <a:lstStyle/>
                    <a:p>
                      <a:pPr algn="ctr" fontAlgn="b"/>
                      <a:endParaRPr lang="en-US" sz="1600" b="1" i="0" u="none" strike="noStrike">
                        <a:solidFill>
                          <a:srgbClr val="000000"/>
                        </a:solidFill>
                        <a:effectLst/>
                        <a:latin typeface="+mn-lt"/>
                      </a:endParaRPr>
                    </a:p>
                  </a:txBody>
                  <a:tcPr anchor="ctr"/>
                </a:tc>
                <a:tc>
                  <a:txBody>
                    <a:bodyPr/>
                    <a:lstStyle/>
                    <a:p>
                      <a:pPr algn="ctr" fontAlgn="b"/>
                      <a:r>
                        <a:rPr lang="en-US" sz="1600" b="1" u="none" strike="noStrike" dirty="0">
                          <a:effectLst/>
                          <a:latin typeface="+mn-lt"/>
                        </a:rPr>
                        <a:t>Total</a:t>
                      </a:r>
                      <a:endParaRPr lang="en-US" sz="1600" b="1" i="0" u="none" strike="noStrike" dirty="0">
                        <a:solidFill>
                          <a:srgbClr val="000000"/>
                        </a:solidFill>
                        <a:effectLst/>
                        <a:latin typeface="+mn-lt"/>
                      </a:endParaRPr>
                    </a:p>
                  </a:txBody>
                  <a:tcPr anchor="ctr">
                    <a:solidFill>
                      <a:schemeClr val="accent6">
                        <a:lumMod val="40000"/>
                        <a:lumOff val="60000"/>
                      </a:schemeClr>
                    </a:solidFill>
                  </a:tcPr>
                </a:tc>
                <a:tc>
                  <a:txBody>
                    <a:bodyPr/>
                    <a:lstStyle/>
                    <a:p>
                      <a:pPr algn="ctr" fontAlgn="b"/>
                      <a:r>
                        <a:rPr lang="en-US" sz="1600" b="1" u="none" strike="noStrike" dirty="0">
                          <a:solidFill>
                            <a:schemeClr val="tx1"/>
                          </a:solidFill>
                          <a:effectLst/>
                          <a:latin typeface="+mn-lt"/>
                        </a:rPr>
                        <a:t>11.56</a:t>
                      </a:r>
                      <a:endParaRPr lang="en-US" sz="1600" b="1" i="0" u="none" strike="noStrike" dirty="0">
                        <a:solidFill>
                          <a:schemeClr val="tx1"/>
                        </a:solidFill>
                        <a:effectLst/>
                        <a:latin typeface="+mn-lt"/>
                      </a:endParaRPr>
                    </a:p>
                  </a:txBody>
                  <a:tcPr anchor="ctr">
                    <a:solidFill>
                      <a:schemeClr val="accent6">
                        <a:lumMod val="40000"/>
                        <a:lumOff val="60000"/>
                      </a:schemeClr>
                    </a:solidFill>
                  </a:tcPr>
                </a:tc>
                <a:extLst>
                  <a:ext uri="{0D108BD9-81ED-4DB2-BD59-A6C34878D82A}">
                    <a16:rowId xmlns:a16="http://schemas.microsoft.com/office/drawing/2014/main" val="3091233006"/>
                  </a:ext>
                </a:extLst>
              </a:tr>
            </a:tbl>
          </a:graphicData>
        </a:graphic>
      </p:graphicFrame>
      <p:pic>
        <p:nvPicPr>
          <p:cNvPr id="3" name="Picture 2">
            <a:extLst>
              <a:ext uri="{FF2B5EF4-FFF2-40B4-BE49-F238E27FC236}">
                <a16:creationId xmlns:a16="http://schemas.microsoft.com/office/drawing/2014/main" id="{EC5CD0C8-3C43-4521-5619-B5F68156CAF4}"/>
              </a:ext>
            </a:extLst>
          </p:cNvPr>
          <p:cNvPicPr>
            <a:picLocks noChangeAspect="1"/>
          </p:cNvPicPr>
          <p:nvPr/>
        </p:nvPicPr>
        <p:blipFill rotWithShape="1">
          <a:blip r:embed="rId3"/>
          <a:srcRect l="6030" t="20825" r="6452" b="8813"/>
          <a:stretch/>
        </p:blipFill>
        <p:spPr>
          <a:xfrm>
            <a:off x="206856" y="2244436"/>
            <a:ext cx="6928236" cy="4301256"/>
          </a:xfrm>
          <a:prstGeom prst="rect">
            <a:avLst/>
          </a:prstGeom>
          <a:ln>
            <a:solidFill>
              <a:schemeClr val="tx2">
                <a:lumMod val="60000"/>
                <a:lumOff val="40000"/>
              </a:schemeClr>
            </a:solidFill>
          </a:ln>
        </p:spPr>
      </p:pic>
    </p:spTree>
    <p:extLst>
      <p:ext uri="{BB962C8B-B14F-4D97-AF65-F5344CB8AC3E}">
        <p14:creationId xmlns:p14="http://schemas.microsoft.com/office/powerpoint/2010/main" val="1362199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D7F0F-7E2E-33D0-D499-E72162417D0E}"/>
              </a:ext>
            </a:extLst>
          </p:cNvPr>
          <p:cNvSpPr>
            <a:spLocks noGrp="1"/>
          </p:cNvSpPr>
          <p:nvPr>
            <p:ph type="title"/>
          </p:nvPr>
        </p:nvSpPr>
        <p:spPr/>
        <p:txBody>
          <a:bodyPr/>
          <a:lstStyle/>
          <a:p>
            <a:r>
              <a:rPr lang="en-US" dirty="0"/>
              <a:t>Area #1: MBTA Station</a:t>
            </a:r>
          </a:p>
        </p:txBody>
      </p:sp>
      <p:sp>
        <p:nvSpPr>
          <p:cNvPr id="3" name="Content Placeholder 2">
            <a:extLst>
              <a:ext uri="{FF2B5EF4-FFF2-40B4-BE49-F238E27FC236}">
                <a16:creationId xmlns:a16="http://schemas.microsoft.com/office/drawing/2014/main" id="{E053C623-32B8-C95A-C93C-23CCB9864232}"/>
              </a:ext>
            </a:extLst>
          </p:cNvPr>
          <p:cNvSpPr>
            <a:spLocks noGrp="1"/>
          </p:cNvSpPr>
          <p:nvPr>
            <p:ph sz="half" idx="1"/>
          </p:nvPr>
        </p:nvSpPr>
        <p:spPr>
          <a:xfrm>
            <a:off x="457201" y="1884680"/>
            <a:ext cx="4572000" cy="4206240"/>
          </a:xfrm>
        </p:spPr>
        <p:txBody>
          <a:bodyPr>
            <a:normAutofit/>
          </a:bodyPr>
          <a:lstStyle/>
          <a:p>
            <a:r>
              <a:rPr lang="en-GB" sz="2000" dirty="0"/>
              <a:t>2008 Town Meeting, Article 29 The town voted to appropriate CPA funds for the "</a:t>
            </a:r>
            <a:r>
              <a:rPr lang="en-GB" sz="2000" dirty="0" err="1"/>
              <a:t>Cordaville</a:t>
            </a:r>
            <a:r>
              <a:rPr lang="en-GB" sz="2000" dirty="0"/>
              <a:t> Triangle Park"</a:t>
            </a:r>
          </a:p>
          <a:p>
            <a:r>
              <a:rPr lang="en-GB" sz="2000" dirty="0"/>
              <a:t>Managed by Recreation Greenspace, passive recreation has walking paths and benches</a:t>
            </a:r>
          </a:p>
          <a:p>
            <a:r>
              <a:rPr lang="en-US" sz="2000" dirty="0"/>
              <a:t>“Cordaville Triangle Park” is included to meet 10-acre eligibility by state standards, but is NOT eligible to be built on Article 97 protections</a:t>
            </a:r>
          </a:p>
          <a:p>
            <a:endParaRPr lang="en-US" sz="2000" dirty="0"/>
          </a:p>
        </p:txBody>
      </p:sp>
      <p:sp>
        <p:nvSpPr>
          <p:cNvPr id="4" name="Footer Placeholder 3">
            <a:extLst>
              <a:ext uri="{FF2B5EF4-FFF2-40B4-BE49-F238E27FC236}">
                <a16:creationId xmlns:a16="http://schemas.microsoft.com/office/drawing/2014/main" id="{512AA259-30CD-296F-630B-AC120F8EAE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298816-BC2F-7096-296A-CBDBC1F70205}"/>
              </a:ext>
            </a:extLst>
          </p:cNvPr>
          <p:cNvSpPr>
            <a:spLocks noGrp="1"/>
          </p:cNvSpPr>
          <p:nvPr>
            <p:ph type="sldNum" sz="quarter" idx="12"/>
          </p:nvPr>
        </p:nvSpPr>
        <p:spPr/>
        <p:txBody>
          <a:bodyPr/>
          <a:lstStyle/>
          <a:p>
            <a:fld id="{DFDF98CC-160E-494C-8C3C-8CDC5FA257DE}" type="slidenum">
              <a:rPr lang="en-US" smtClean="0"/>
              <a:pPr/>
              <a:t>14</a:t>
            </a:fld>
            <a:endParaRPr lang="en-US"/>
          </a:p>
        </p:txBody>
      </p:sp>
      <p:sp>
        <p:nvSpPr>
          <p:cNvPr id="8" name="Text Placeholder 7">
            <a:extLst>
              <a:ext uri="{FF2B5EF4-FFF2-40B4-BE49-F238E27FC236}">
                <a16:creationId xmlns:a16="http://schemas.microsoft.com/office/drawing/2014/main" id="{FA3451AA-E1D9-F70A-DA0B-8C76FB79CACB}"/>
              </a:ext>
            </a:extLst>
          </p:cNvPr>
          <p:cNvSpPr>
            <a:spLocks noGrp="1"/>
          </p:cNvSpPr>
          <p:nvPr>
            <p:ph type="body" sz="quarter" idx="13"/>
          </p:nvPr>
        </p:nvSpPr>
        <p:spPr/>
        <p:txBody>
          <a:bodyPr/>
          <a:lstStyle/>
          <a:p>
            <a:r>
              <a:rPr lang="en-US" dirty="0"/>
              <a:t>Clarity on Area #1 – Triangle Park</a:t>
            </a:r>
          </a:p>
        </p:txBody>
      </p:sp>
      <p:pic>
        <p:nvPicPr>
          <p:cNvPr id="20" name="Content Placeholder 15">
            <a:extLst>
              <a:ext uri="{FF2B5EF4-FFF2-40B4-BE49-F238E27FC236}">
                <a16:creationId xmlns:a16="http://schemas.microsoft.com/office/drawing/2014/main" id="{4E992014-220F-4FE3-1F6F-07F4DB03E7CF}"/>
              </a:ext>
            </a:extLst>
          </p:cNvPr>
          <p:cNvPicPr>
            <a:picLocks noGrp="1" noChangeAspect="1"/>
          </p:cNvPicPr>
          <p:nvPr>
            <p:ph sz="half" idx="2"/>
          </p:nvPr>
        </p:nvPicPr>
        <p:blipFill rotWithShape="1">
          <a:blip r:embed="rId2"/>
          <a:srcRect l="6030" t="21110" r="6011" b="8815"/>
          <a:stretch/>
        </p:blipFill>
        <p:spPr>
          <a:xfrm>
            <a:off x="5347855" y="1925782"/>
            <a:ext cx="6442364" cy="3959837"/>
          </a:xfrm>
          <a:prstGeom prst="rect">
            <a:avLst/>
          </a:prstGeom>
          <a:ln>
            <a:solidFill>
              <a:schemeClr val="tx2">
                <a:lumMod val="60000"/>
                <a:lumOff val="40000"/>
              </a:schemeClr>
            </a:solidFill>
          </a:ln>
        </p:spPr>
      </p:pic>
    </p:spTree>
    <p:extLst>
      <p:ext uri="{BB962C8B-B14F-4D97-AF65-F5344CB8AC3E}">
        <p14:creationId xmlns:p14="http://schemas.microsoft.com/office/powerpoint/2010/main" val="1380483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8">
            <a:extLst>
              <a:ext uri="{FF2B5EF4-FFF2-40B4-BE49-F238E27FC236}">
                <a16:creationId xmlns:a16="http://schemas.microsoft.com/office/drawing/2014/main" id="{9B546632-BB53-B350-C7E6-39491A698E81}"/>
              </a:ext>
            </a:extLst>
          </p:cNvPr>
          <p:cNvPicPr>
            <a:picLocks noGrp="1" noChangeAspect="1"/>
          </p:cNvPicPr>
          <p:nvPr>
            <p:ph sz="half" idx="2"/>
          </p:nvPr>
        </p:nvPicPr>
        <p:blipFill rotWithShape="1">
          <a:blip r:embed="rId2"/>
          <a:srcRect l="1712" t="14415" r="523" b="2714"/>
          <a:stretch/>
        </p:blipFill>
        <p:spPr>
          <a:xfrm>
            <a:off x="3879274" y="1634836"/>
            <a:ext cx="7772400" cy="4031673"/>
          </a:xfrm>
          <a:prstGeom prst="rect">
            <a:avLst/>
          </a:prstGeom>
          <a:ln>
            <a:solidFill>
              <a:schemeClr val="tx2">
                <a:lumMod val="60000"/>
                <a:lumOff val="40000"/>
              </a:schemeClr>
            </a:solidFill>
          </a:ln>
        </p:spPr>
      </p:pic>
      <p:sp>
        <p:nvSpPr>
          <p:cNvPr id="5" name="Title 1">
            <a:extLst>
              <a:ext uri="{FF2B5EF4-FFF2-40B4-BE49-F238E27FC236}">
                <a16:creationId xmlns:a16="http://schemas.microsoft.com/office/drawing/2014/main" id="{59C50466-7FE7-369C-D62E-BA2880510D40}"/>
              </a:ext>
            </a:extLst>
          </p:cNvPr>
          <p:cNvSpPr txBox="1">
            <a:spLocks/>
          </p:cNvSpPr>
          <p:nvPr/>
        </p:nvSpPr>
        <p:spPr>
          <a:xfrm>
            <a:off x="457200" y="365298"/>
            <a:ext cx="11277600" cy="87948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endParaRPr lang="en-US" sz="3800" b="1" dirty="0">
              <a:solidFill>
                <a:schemeClr val="tx1"/>
              </a:solidFill>
            </a:endParaRPr>
          </a:p>
        </p:txBody>
      </p:sp>
      <p:sp>
        <p:nvSpPr>
          <p:cNvPr id="2" name="Title 1">
            <a:extLst>
              <a:ext uri="{FF2B5EF4-FFF2-40B4-BE49-F238E27FC236}">
                <a16:creationId xmlns:a16="http://schemas.microsoft.com/office/drawing/2014/main" id="{A54509C0-B249-4152-7D5B-6A575ACA7CA6}"/>
              </a:ext>
            </a:extLst>
          </p:cNvPr>
          <p:cNvSpPr>
            <a:spLocks noGrp="1"/>
          </p:cNvSpPr>
          <p:nvPr>
            <p:ph type="title"/>
          </p:nvPr>
        </p:nvSpPr>
        <p:spPr>
          <a:xfrm>
            <a:off x="457200" y="241295"/>
            <a:ext cx="11277600" cy="879483"/>
          </a:xfrm>
        </p:spPr>
        <p:txBody>
          <a:bodyPr/>
          <a:lstStyle/>
          <a:p>
            <a:r>
              <a:rPr lang="en-US"/>
              <a:t>Area #2: 34 St. Martin Street</a:t>
            </a:r>
            <a:endParaRPr lang="en-US" dirty="0"/>
          </a:p>
        </p:txBody>
      </p:sp>
      <p:graphicFrame>
        <p:nvGraphicFramePr>
          <p:cNvPr id="13" name="Content Placeholder 12">
            <a:extLst>
              <a:ext uri="{FF2B5EF4-FFF2-40B4-BE49-F238E27FC236}">
                <a16:creationId xmlns:a16="http://schemas.microsoft.com/office/drawing/2014/main" id="{BA94E641-3F89-1A62-1FCE-17C0F384A377}"/>
              </a:ext>
            </a:extLst>
          </p:cNvPr>
          <p:cNvGraphicFramePr>
            <a:graphicFrameLocks noGrp="1"/>
          </p:cNvGraphicFramePr>
          <p:nvPr>
            <p:ph sz="half" idx="1"/>
            <p:extLst>
              <p:ext uri="{D42A27DB-BD31-4B8C-83A1-F6EECF244321}">
                <p14:modId xmlns:p14="http://schemas.microsoft.com/office/powerpoint/2010/main" val="789072740"/>
              </p:ext>
            </p:extLst>
          </p:nvPr>
        </p:nvGraphicFramePr>
        <p:xfrm>
          <a:off x="457200" y="1325563"/>
          <a:ext cx="4543375" cy="1186968"/>
        </p:xfrm>
        <a:graphic>
          <a:graphicData uri="http://schemas.openxmlformats.org/drawingml/2006/table">
            <a:tbl>
              <a:tblPr>
                <a:tableStyleId>{9DCAF9ED-07DC-4A11-8D7F-57B35C25682E}</a:tableStyleId>
              </a:tblPr>
              <a:tblGrid>
                <a:gridCol w="1209263">
                  <a:extLst>
                    <a:ext uri="{9D8B030D-6E8A-4147-A177-3AD203B41FA5}">
                      <a16:colId xmlns:a16="http://schemas.microsoft.com/office/drawing/2014/main" val="1085353255"/>
                    </a:ext>
                  </a:extLst>
                </a:gridCol>
                <a:gridCol w="2021197">
                  <a:extLst>
                    <a:ext uri="{9D8B030D-6E8A-4147-A177-3AD203B41FA5}">
                      <a16:colId xmlns:a16="http://schemas.microsoft.com/office/drawing/2014/main" val="1469294977"/>
                    </a:ext>
                  </a:extLst>
                </a:gridCol>
                <a:gridCol w="1312915">
                  <a:extLst>
                    <a:ext uri="{9D8B030D-6E8A-4147-A177-3AD203B41FA5}">
                      <a16:colId xmlns:a16="http://schemas.microsoft.com/office/drawing/2014/main" val="3367387238"/>
                    </a:ext>
                  </a:extLst>
                </a:gridCol>
              </a:tblGrid>
              <a:tr h="384019">
                <a:tc>
                  <a:txBody>
                    <a:bodyPr/>
                    <a:lstStyle/>
                    <a:p>
                      <a:pPr algn="ctr" fontAlgn="t"/>
                      <a:r>
                        <a:rPr lang="en-US" sz="1600" b="1" u="none" strike="noStrike" dirty="0">
                          <a:solidFill>
                            <a:schemeClr val="bg1"/>
                          </a:solidFill>
                          <a:effectLst/>
                        </a:rPr>
                        <a:t>MAP/LOT</a:t>
                      </a:r>
                      <a:endParaRPr lang="en-US" sz="1600" b="1" i="0" u="none" strike="noStrike" dirty="0">
                        <a:solidFill>
                          <a:schemeClr val="bg1"/>
                        </a:solidFill>
                        <a:effectLst/>
                        <a:latin typeface="Calibri" panose="020F0502020204030204" pitchFamily="34" charset="0"/>
                      </a:endParaRPr>
                    </a:p>
                  </a:txBody>
                  <a:tcPr anchor="ctr">
                    <a:solidFill>
                      <a:schemeClr val="accent2"/>
                    </a:solidFill>
                  </a:tcPr>
                </a:tc>
                <a:tc>
                  <a:txBody>
                    <a:bodyPr/>
                    <a:lstStyle/>
                    <a:p>
                      <a:pPr algn="ctr" fontAlgn="t"/>
                      <a:r>
                        <a:rPr lang="en-US" sz="1600" b="1" u="none" strike="noStrike" dirty="0">
                          <a:solidFill>
                            <a:schemeClr val="bg1"/>
                          </a:solidFill>
                          <a:effectLst/>
                        </a:rPr>
                        <a:t>STREET</a:t>
                      </a:r>
                      <a:endParaRPr lang="en-US" sz="1600" b="1" i="0" u="none" strike="noStrike" dirty="0">
                        <a:solidFill>
                          <a:schemeClr val="bg1"/>
                        </a:solidFill>
                        <a:effectLst/>
                        <a:latin typeface="Calibri" panose="020F0502020204030204" pitchFamily="34" charset="0"/>
                      </a:endParaRPr>
                    </a:p>
                  </a:txBody>
                  <a:tcPr anchor="ctr">
                    <a:solidFill>
                      <a:schemeClr val="accent2"/>
                    </a:solidFill>
                  </a:tcPr>
                </a:tc>
                <a:tc>
                  <a:txBody>
                    <a:bodyPr/>
                    <a:lstStyle/>
                    <a:p>
                      <a:pPr algn="ctr" fontAlgn="t"/>
                      <a:r>
                        <a:rPr lang="en-US" sz="1600" b="1" u="none" strike="noStrike" dirty="0">
                          <a:solidFill>
                            <a:schemeClr val="bg1"/>
                          </a:solidFill>
                          <a:effectLst/>
                        </a:rPr>
                        <a:t>ACREAGE</a:t>
                      </a:r>
                      <a:endParaRPr lang="en-US" sz="1600" b="1" i="0" u="none" strike="noStrike" dirty="0">
                        <a:solidFill>
                          <a:schemeClr val="bg1"/>
                        </a:solidFill>
                        <a:effectLst/>
                        <a:latin typeface="Calibri" panose="020F0502020204030204" pitchFamily="34" charset="0"/>
                      </a:endParaRPr>
                    </a:p>
                  </a:txBody>
                  <a:tcPr anchor="ctr">
                    <a:solidFill>
                      <a:schemeClr val="accent2"/>
                    </a:solidFill>
                  </a:tcPr>
                </a:tc>
                <a:extLst>
                  <a:ext uri="{0D108BD9-81ED-4DB2-BD59-A6C34878D82A}">
                    <a16:rowId xmlns:a16="http://schemas.microsoft.com/office/drawing/2014/main" val="391255787"/>
                  </a:ext>
                </a:extLst>
              </a:tr>
              <a:tr h="384019">
                <a:tc>
                  <a:txBody>
                    <a:bodyPr/>
                    <a:lstStyle/>
                    <a:p>
                      <a:pPr marL="0" algn="ctr" defTabSz="914400" rtl="0" eaLnBrk="1" fontAlgn="b" latinLnBrk="0" hangingPunct="1"/>
                      <a:r>
                        <a:rPr lang="en-US" sz="1600" u="none" strike="noStrike" kern="1200" dirty="0">
                          <a:solidFill>
                            <a:schemeClr val="dk1"/>
                          </a:solidFill>
                          <a:effectLst/>
                          <a:latin typeface="+mn-lt"/>
                          <a:ea typeface="+mn-ea"/>
                          <a:cs typeface="+mn-cs"/>
                        </a:rPr>
                        <a:t>60-7</a:t>
                      </a:r>
                    </a:p>
                  </a:txBody>
                  <a:tcPr marL="9525" marR="9525" marT="9525" marB="0" anchor="ctr"/>
                </a:tc>
                <a:tc>
                  <a:txBody>
                    <a:bodyPr/>
                    <a:lstStyle/>
                    <a:p>
                      <a:pPr marL="0" algn="ctr" defTabSz="914400" rtl="0" eaLnBrk="1" fontAlgn="b" latinLnBrk="0" hangingPunct="1"/>
                      <a:r>
                        <a:rPr lang="en-US" sz="1600" u="none" strike="noStrike" kern="1200" dirty="0">
                          <a:solidFill>
                            <a:schemeClr val="dk1"/>
                          </a:solidFill>
                          <a:effectLst/>
                          <a:latin typeface="+mn-lt"/>
                          <a:ea typeface="+mn-ea"/>
                          <a:cs typeface="+mn-cs"/>
                        </a:rPr>
                        <a:t>34 St. Martin</a:t>
                      </a:r>
                    </a:p>
                  </a:txBody>
                  <a:tcPr marL="9525" marR="9525" marT="9525" marB="0" anchor="ctr"/>
                </a:tc>
                <a:tc>
                  <a:txBody>
                    <a:bodyPr/>
                    <a:lstStyle/>
                    <a:p>
                      <a:pPr marL="0" algn="ctr" defTabSz="914400" rtl="0" eaLnBrk="1" fontAlgn="b" latinLnBrk="0" hangingPunct="1"/>
                      <a:r>
                        <a:rPr lang="en-US" sz="1600" u="none" strike="noStrike" kern="1200" dirty="0">
                          <a:solidFill>
                            <a:schemeClr val="dk1"/>
                          </a:solidFill>
                          <a:effectLst/>
                          <a:latin typeface="+mn-lt"/>
                          <a:ea typeface="+mn-ea"/>
                          <a:cs typeface="+mn-cs"/>
                        </a:rPr>
                        <a:t>14.59</a:t>
                      </a:r>
                    </a:p>
                  </a:txBody>
                  <a:tcPr marL="9525" marR="9525" marT="9525" marB="0" anchor="ctr"/>
                </a:tc>
                <a:extLst>
                  <a:ext uri="{0D108BD9-81ED-4DB2-BD59-A6C34878D82A}">
                    <a16:rowId xmlns:a16="http://schemas.microsoft.com/office/drawing/2014/main" val="965658388"/>
                  </a:ext>
                </a:extLst>
              </a:tr>
              <a:tr h="418930">
                <a:tc>
                  <a:txBody>
                    <a:bodyPr/>
                    <a:lstStyle/>
                    <a:p>
                      <a:pPr marL="0" algn="ctr" defTabSz="914400" rtl="0" eaLnBrk="1" fontAlgn="b" latinLnBrk="0" hangingPunct="1"/>
                      <a:endParaRPr lang="en-US" sz="1600" u="none" strike="noStrike" kern="120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Total</a:t>
                      </a:r>
                    </a:p>
                  </a:txBody>
                  <a:tcPr marL="9525" marR="9525" marT="9525" marB="0" anchor="ctr">
                    <a:solidFill>
                      <a:schemeClr val="accent6">
                        <a:lumMod val="40000"/>
                        <a:lumOff val="60000"/>
                      </a:schemeClr>
                    </a:solidFill>
                  </a:tcPr>
                </a:tc>
                <a:tc>
                  <a:txBody>
                    <a:bodyPr/>
                    <a:lstStyle/>
                    <a:p>
                      <a:pPr marL="0" algn="ctr" defTabSz="914400" rtl="0" eaLnBrk="1" fontAlgn="b" latinLnBrk="0" hangingPunct="1"/>
                      <a:r>
                        <a:rPr lang="en-US" sz="1600" b="1" u="none" strike="noStrike" kern="1200" dirty="0">
                          <a:solidFill>
                            <a:schemeClr val="dk1"/>
                          </a:solidFill>
                          <a:effectLst/>
                          <a:latin typeface="+mn-lt"/>
                          <a:ea typeface="+mn-ea"/>
                          <a:cs typeface="+mn-cs"/>
                        </a:rPr>
                        <a:t>14.59</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091233006"/>
                  </a:ext>
                </a:extLst>
              </a:tr>
            </a:tbl>
          </a:graphicData>
        </a:graphic>
      </p:graphicFrame>
    </p:spTree>
    <p:extLst>
      <p:ext uri="{BB962C8B-B14F-4D97-AF65-F5344CB8AC3E}">
        <p14:creationId xmlns:p14="http://schemas.microsoft.com/office/powerpoint/2010/main" val="4001790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D3C18-9A32-23BA-E561-E2681D6748CB}"/>
              </a:ext>
            </a:extLst>
          </p:cNvPr>
          <p:cNvSpPr>
            <a:spLocks noGrp="1"/>
          </p:cNvSpPr>
          <p:nvPr>
            <p:ph type="title"/>
          </p:nvPr>
        </p:nvSpPr>
        <p:spPr/>
        <p:txBody>
          <a:bodyPr>
            <a:normAutofit/>
          </a:bodyPr>
          <a:lstStyle/>
          <a:p>
            <a:r>
              <a:rPr lang="en-US" dirty="0"/>
              <a:t>Area #3: Turnpike Road at Madison Place</a:t>
            </a:r>
          </a:p>
        </p:txBody>
      </p:sp>
      <p:sp>
        <p:nvSpPr>
          <p:cNvPr id="4" name="Footer Placeholder 3">
            <a:extLst>
              <a:ext uri="{FF2B5EF4-FFF2-40B4-BE49-F238E27FC236}">
                <a16:creationId xmlns:a16="http://schemas.microsoft.com/office/drawing/2014/main" id="{C7E0887F-5EE0-4D27-5C86-5EF52A62A7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C6B46F-EB79-2505-7935-ECC5828A4059}"/>
              </a:ext>
            </a:extLst>
          </p:cNvPr>
          <p:cNvSpPr>
            <a:spLocks noGrp="1"/>
          </p:cNvSpPr>
          <p:nvPr>
            <p:ph type="sldNum" sz="quarter" idx="12"/>
          </p:nvPr>
        </p:nvSpPr>
        <p:spPr/>
        <p:txBody>
          <a:bodyPr/>
          <a:lstStyle/>
          <a:p>
            <a:fld id="{DFDF98CC-160E-494C-8C3C-8CDC5FA257DE}" type="slidenum">
              <a:rPr lang="en-US" smtClean="0"/>
              <a:pPr/>
              <a:t>16</a:t>
            </a:fld>
            <a:endParaRPr lang="en-US"/>
          </a:p>
        </p:txBody>
      </p:sp>
      <p:pic>
        <p:nvPicPr>
          <p:cNvPr id="32" name="Content Placeholder 18">
            <a:extLst>
              <a:ext uri="{FF2B5EF4-FFF2-40B4-BE49-F238E27FC236}">
                <a16:creationId xmlns:a16="http://schemas.microsoft.com/office/drawing/2014/main" id="{45F9F6A3-C9FE-4F93-AC2A-0BF884B2175F}"/>
              </a:ext>
            </a:extLst>
          </p:cNvPr>
          <p:cNvPicPr>
            <a:picLocks noChangeAspect="1"/>
          </p:cNvPicPr>
          <p:nvPr/>
        </p:nvPicPr>
        <p:blipFill rotWithShape="1">
          <a:blip r:embed="rId2"/>
          <a:srcRect l="2130" t="16916" r="1398" b="10936"/>
          <a:stretch/>
        </p:blipFill>
        <p:spPr>
          <a:xfrm>
            <a:off x="4337157" y="2833086"/>
            <a:ext cx="7397643" cy="3290624"/>
          </a:xfrm>
          <a:prstGeom prst="rect">
            <a:avLst/>
          </a:prstGeom>
          <a:ln>
            <a:solidFill>
              <a:schemeClr val="tx2">
                <a:lumMod val="60000"/>
                <a:lumOff val="40000"/>
              </a:schemeClr>
            </a:solidFill>
          </a:ln>
        </p:spPr>
      </p:pic>
      <p:graphicFrame>
        <p:nvGraphicFramePr>
          <p:cNvPr id="33" name="Content Placeholder 22">
            <a:extLst>
              <a:ext uri="{FF2B5EF4-FFF2-40B4-BE49-F238E27FC236}">
                <a16:creationId xmlns:a16="http://schemas.microsoft.com/office/drawing/2014/main" id="{2883DC38-707A-6D11-5DB6-9475B1D9C473}"/>
              </a:ext>
            </a:extLst>
          </p:cNvPr>
          <p:cNvGraphicFramePr>
            <a:graphicFrameLocks noGrp="1"/>
          </p:cNvGraphicFramePr>
          <p:nvPr>
            <p:ph sz="half" idx="1"/>
            <p:extLst>
              <p:ext uri="{D42A27DB-BD31-4B8C-83A1-F6EECF244321}">
                <p14:modId xmlns:p14="http://schemas.microsoft.com/office/powerpoint/2010/main" val="26461345"/>
              </p:ext>
            </p:extLst>
          </p:nvPr>
        </p:nvGraphicFramePr>
        <p:xfrm>
          <a:off x="457200" y="1325563"/>
          <a:ext cx="6082145" cy="2757955"/>
        </p:xfrm>
        <a:graphic>
          <a:graphicData uri="http://schemas.openxmlformats.org/drawingml/2006/table">
            <a:tbl>
              <a:tblPr>
                <a:tableStyleId>{9DCAF9ED-07DC-4A11-8D7F-57B35C25682E}</a:tableStyleId>
              </a:tblPr>
              <a:tblGrid>
                <a:gridCol w="1618821">
                  <a:extLst>
                    <a:ext uri="{9D8B030D-6E8A-4147-A177-3AD203B41FA5}">
                      <a16:colId xmlns:a16="http://schemas.microsoft.com/office/drawing/2014/main" val="1085353255"/>
                    </a:ext>
                  </a:extLst>
                </a:gridCol>
                <a:gridCol w="2705745">
                  <a:extLst>
                    <a:ext uri="{9D8B030D-6E8A-4147-A177-3AD203B41FA5}">
                      <a16:colId xmlns:a16="http://schemas.microsoft.com/office/drawing/2014/main" val="1469294977"/>
                    </a:ext>
                  </a:extLst>
                </a:gridCol>
                <a:gridCol w="1757579">
                  <a:extLst>
                    <a:ext uri="{9D8B030D-6E8A-4147-A177-3AD203B41FA5}">
                      <a16:colId xmlns:a16="http://schemas.microsoft.com/office/drawing/2014/main" val="3367387238"/>
                    </a:ext>
                  </a:extLst>
                </a:gridCol>
              </a:tblGrid>
              <a:tr h="384019">
                <a:tc>
                  <a:txBody>
                    <a:bodyPr/>
                    <a:lstStyle/>
                    <a:p>
                      <a:pPr algn="ctr" fontAlgn="t"/>
                      <a:r>
                        <a:rPr lang="en-US" sz="1600" b="1" u="none" strike="noStrike" dirty="0">
                          <a:solidFill>
                            <a:schemeClr val="bg1"/>
                          </a:solidFill>
                          <a:effectLst/>
                        </a:rPr>
                        <a:t>MAP/LOT</a:t>
                      </a:r>
                      <a:endParaRPr lang="en-US" sz="1600" b="1" i="0" u="none" strike="noStrike" dirty="0">
                        <a:solidFill>
                          <a:schemeClr val="bg1"/>
                        </a:solidFill>
                        <a:effectLst/>
                        <a:latin typeface="Calibri" panose="020F0502020204030204" pitchFamily="34" charset="0"/>
                      </a:endParaRPr>
                    </a:p>
                  </a:txBody>
                  <a:tcPr anchor="ctr">
                    <a:solidFill>
                      <a:schemeClr val="accent2"/>
                    </a:solidFill>
                  </a:tcPr>
                </a:tc>
                <a:tc>
                  <a:txBody>
                    <a:bodyPr/>
                    <a:lstStyle/>
                    <a:p>
                      <a:pPr algn="ctr" fontAlgn="t"/>
                      <a:r>
                        <a:rPr lang="en-US" sz="1600" b="1" u="none" strike="noStrike" dirty="0">
                          <a:solidFill>
                            <a:schemeClr val="bg1"/>
                          </a:solidFill>
                          <a:effectLst/>
                        </a:rPr>
                        <a:t>STREET</a:t>
                      </a:r>
                      <a:endParaRPr lang="en-US" sz="1600" b="1" i="0" u="none" strike="noStrike" dirty="0">
                        <a:solidFill>
                          <a:schemeClr val="bg1"/>
                        </a:solidFill>
                        <a:effectLst/>
                        <a:latin typeface="Calibri" panose="020F0502020204030204" pitchFamily="34" charset="0"/>
                      </a:endParaRPr>
                    </a:p>
                  </a:txBody>
                  <a:tcPr anchor="ctr">
                    <a:solidFill>
                      <a:schemeClr val="accent2"/>
                    </a:solidFill>
                  </a:tcPr>
                </a:tc>
                <a:tc>
                  <a:txBody>
                    <a:bodyPr/>
                    <a:lstStyle/>
                    <a:p>
                      <a:pPr algn="ctr" fontAlgn="t"/>
                      <a:r>
                        <a:rPr lang="en-US" sz="1600" b="1" u="none" strike="noStrike" dirty="0">
                          <a:solidFill>
                            <a:schemeClr val="bg1"/>
                          </a:solidFill>
                          <a:effectLst/>
                        </a:rPr>
                        <a:t>ACREAGE</a:t>
                      </a:r>
                      <a:endParaRPr lang="en-US" sz="1600" b="1" i="0" u="none" strike="noStrike" dirty="0">
                        <a:solidFill>
                          <a:schemeClr val="bg1"/>
                        </a:solidFill>
                        <a:effectLst/>
                        <a:latin typeface="Calibri" panose="020F0502020204030204" pitchFamily="34" charset="0"/>
                      </a:endParaRPr>
                    </a:p>
                  </a:txBody>
                  <a:tcPr anchor="ctr">
                    <a:solidFill>
                      <a:schemeClr val="accent2"/>
                    </a:solidFill>
                  </a:tcPr>
                </a:tc>
                <a:extLst>
                  <a:ext uri="{0D108BD9-81ED-4DB2-BD59-A6C34878D82A}">
                    <a16:rowId xmlns:a16="http://schemas.microsoft.com/office/drawing/2014/main" val="391255787"/>
                  </a:ext>
                </a:extLst>
              </a:tr>
              <a:tr h="384019">
                <a:tc>
                  <a:txBody>
                    <a:bodyPr/>
                    <a:lstStyle/>
                    <a:p>
                      <a:pPr algn="ctr" fontAlgn="b"/>
                      <a:r>
                        <a:rPr lang="en-US" sz="1600" u="none" strike="noStrike" dirty="0">
                          <a:effectLst/>
                        </a:rPr>
                        <a:t>25-1</a:t>
                      </a:r>
                      <a:endParaRPr lang="en-US" sz="1600" b="0" i="0" u="none" strike="noStrike" dirty="0">
                        <a:solidFill>
                          <a:srgbClr val="0061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334 Turnpike</a:t>
                      </a:r>
                      <a:endParaRPr lang="en-US" sz="1600" b="0" i="0" u="none" strike="noStrike" dirty="0">
                        <a:solidFill>
                          <a:srgbClr val="0061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0.86</a:t>
                      </a:r>
                      <a:endParaRPr lang="en-US" sz="1600" b="0" i="0" u="none" strike="noStrike" dirty="0">
                        <a:solidFill>
                          <a:srgbClr val="0061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0278877"/>
                  </a:ext>
                </a:extLst>
              </a:tr>
              <a:tr h="384019">
                <a:tc>
                  <a:txBody>
                    <a:bodyPr/>
                    <a:lstStyle/>
                    <a:p>
                      <a:pPr algn="ctr" fontAlgn="b"/>
                      <a:r>
                        <a:rPr lang="en-US" sz="1600" u="none" strike="noStrike">
                          <a:effectLst/>
                        </a:rPr>
                        <a:t>25-4</a:t>
                      </a:r>
                      <a:endParaRPr lang="en-US" sz="1600" b="0" i="0" u="none" strike="noStrike">
                        <a:solidFill>
                          <a:srgbClr val="0061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1200 Madison Place</a:t>
                      </a:r>
                      <a:endParaRPr lang="en-US" sz="1600" b="0" i="0" u="none" strike="noStrike" dirty="0">
                        <a:solidFill>
                          <a:srgbClr val="0061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19.07</a:t>
                      </a:r>
                      <a:endParaRPr lang="en-US" sz="1600" b="0" i="0" u="none" strike="noStrike" dirty="0">
                        <a:solidFill>
                          <a:srgbClr val="0061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04998558"/>
                  </a:ext>
                </a:extLst>
              </a:tr>
              <a:tr h="418930">
                <a:tc>
                  <a:txBody>
                    <a:bodyPr/>
                    <a:lstStyle/>
                    <a:p>
                      <a:pPr algn="ctr" fontAlgn="b"/>
                      <a:r>
                        <a:rPr lang="en-US" sz="1600" u="none" strike="noStrike">
                          <a:effectLst/>
                        </a:rPr>
                        <a:t>26-7</a:t>
                      </a:r>
                      <a:endParaRPr lang="en-US" sz="1600" b="0" i="0" u="none" strike="noStrike">
                        <a:solidFill>
                          <a:srgbClr val="0061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300 Turnpike</a:t>
                      </a:r>
                      <a:endParaRPr lang="en-US" sz="1600" b="0" i="0" u="none" strike="noStrike" dirty="0">
                        <a:solidFill>
                          <a:srgbClr val="0061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4.81</a:t>
                      </a:r>
                      <a:endParaRPr lang="en-US" sz="1600" b="0" i="0" u="none" strike="noStrike" dirty="0">
                        <a:solidFill>
                          <a:srgbClr val="0061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19913405"/>
                  </a:ext>
                </a:extLst>
              </a:tr>
              <a:tr h="384019">
                <a:tc>
                  <a:txBody>
                    <a:bodyPr/>
                    <a:lstStyle/>
                    <a:p>
                      <a:pPr algn="ctr" fontAlgn="b"/>
                      <a:r>
                        <a:rPr lang="en-US" sz="1600" u="none" strike="noStrike">
                          <a:effectLst/>
                        </a:rPr>
                        <a:t>26-7A</a:t>
                      </a:r>
                      <a:endParaRPr lang="en-US" sz="1600" b="0" i="0" u="none" strike="noStrike">
                        <a:solidFill>
                          <a:srgbClr val="0061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302 Turnpike</a:t>
                      </a:r>
                      <a:endParaRPr lang="en-US" sz="1600" b="0" i="0" u="none" strike="noStrike" dirty="0">
                        <a:solidFill>
                          <a:srgbClr val="0061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3.76</a:t>
                      </a:r>
                      <a:endParaRPr lang="en-US" sz="1600" b="0" i="0" u="none" strike="noStrike" dirty="0">
                        <a:solidFill>
                          <a:srgbClr val="0061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18947043"/>
                  </a:ext>
                </a:extLst>
              </a:tr>
              <a:tr h="384019">
                <a:tc>
                  <a:txBody>
                    <a:bodyPr/>
                    <a:lstStyle/>
                    <a:p>
                      <a:pPr algn="ctr" fontAlgn="b"/>
                      <a:r>
                        <a:rPr lang="en-US" sz="1600" u="none" strike="noStrike">
                          <a:effectLst/>
                        </a:rPr>
                        <a:t>26-11</a:t>
                      </a:r>
                      <a:endParaRPr lang="en-US" sz="1600" b="0" i="0" u="none" strike="noStrike">
                        <a:solidFill>
                          <a:srgbClr val="0061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304 Turnpike</a:t>
                      </a:r>
                      <a:endParaRPr lang="en-US" sz="1600" b="0" i="0" u="none" strike="noStrike">
                        <a:solidFill>
                          <a:srgbClr val="0061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1.00</a:t>
                      </a:r>
                      <a:endParaRPr lang="en-US" sz="1600" b="0" i="0" u="none" strike="noStrike" dirty="0">
                        <a:solidFill>
                          <a:srgbClr val="0061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5658388"/>
                  </a:ext>
                </a:extLst>
              </a:tr>
              <a:tr h="418930">
                <a:tc>
                  <a:txBody>
                    <a:bodyPr/>
                    <a:lstStyle/>
                    <a:p>
                      <a:pPr algn="ctr" fontAlgn="b"/>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effectLst/>
                        </a:rPr>
                        <a:t>Total</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b"/>
                      <a:r>
                        <a:rPr lang="en-US" sz="1600" b="1" u="none" strike="noStrike" dirty="0">
                          <a:solidFill>
                            <a:schemeClr val="tx1"/>
                          </a:solidFill>
                          <a:effectLst/>
                        </a:rPr>
                        <a:t>29.50</a:t>
                      </a:r>
                      <a:endParaRPr lang="en-US" sz="1600" b="1" i="0" u="none" strike="noStrike" dirty="0">
                        <a:solidFill>
                          <a:schemeClr val="tx1"/>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091233006"/>
                  </a:ext>
                </a:extLst>
              </a:tr>
            </a:tbl>
          </a:graphicData>
        </a:graphic>
      </p:graphicFrame>
    </p:spTree>
    <p:extLst>
      <p:ext uri="{BB962C8B-B14F-4D97-AF65-F5344CB8AC3E}">
        <p14:creationId xmlns:p14="http://schemas.microsoft.com/office/powerpoint/2010/main" val="1233140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B4464-AC9E-8BD1-67ED-6E96F5B4688C}"/>
              </a:ext>
            </a:extLst>
          </p:cNvPr>
          <p:cNvSpPr>
            <a:spLocks noGrp="1"/>
          </p:cNvSpPr>
          <p:nvPr>
            <p:ph type="title"/>
          </p:nvPr>
        </p:nvSpPr>
        <p:spPr/>
        <p:txBody>
          <a:bodyPr/>
          <a:lstStyle/>
          <a:p>
            <a:r>
              <a:rPr lang="en-US" dirty="0"/>
              <a:t>What Happened with the Original Bylaw?</a:t>
            </a:r>
          </a:p>
        </p:txBody>
      </p:sp>
      <p:sp>
        <p:nvSpPr>
          <p:cNvPr id="4" name="Footer Placeholder 3">
            <a:extLst>
              <a:ext uri="{FF2B5EF4-FFF2-40B4-BE49-F238E27FC236}">
                <a16:creationId xmlns:a16="http://schemas.microsoft.com/office/drawing/2014/main" id="{286DE9A4-7184-A3FA-26D8-6B93F6FD809B}"/>
              </a:ext>
            </a:extLst>
          </p:cNvPr>
          <p:cNvSpPr>
            <a:spLocks noGrp="1"/>
          </p:cNvSpPr>
          <p:nvPr>
            <p:ph type="ftr" sz="quarter" idx="11"/>
          </p:nvPr>
        </p:nvSpPr>
        <p:spPr/>
        <p:txBody>
          <a:bodyPr/>
          <a:lstStyle/>
          <a:p>
            <a:r>
              <a:rPr lang="en-US" dirty="0"/>
              <a:t>Planning Board letter to EOHLC on Town website</a:t>
            </a:r>
          </a:p>
        </p:txBody>
      </p:sp>
      <p:sp>
        <p:nvSpPr>
          <p:cNvPr id="5" name="Slide Number Placeholder 4">
            <a:extLst>
              <a:ext uri="{FF2B5EF4-FFF2-40B4-BE49-F238E27FC236}">
                <a16:creationId xmlns:a16="http://schemas.microsoft.com/office/drawing/2014/main" id="{1B78864C-A1D4-37F1-006B-361A8651B79C}"/>
              </a:ext>
            </a:extLst>
          </p:cNvPr>
          <p:cNvSpPr>
            <a:spLocks noGrp="1"/>
          </p:cNvSpPr>
          <p:nvPr>
            <p:ph type="sldNum" sz="quarter" idx="12"/>
          </p:nvPr>
        </p:nvSpPr>
        <p:spPr/>
        <p:txBody>
          <a:bodyPr/>
          <a:lstStyle/>
          <a:p>
            <a:fld id="{DFDF98CC-160E-494C-8C3C-8CDC5FA257DE}" type="slidenum">
              <a:rPr lang="en-US" smtClean="0"/>
              <a:pPr/>
              <a:t>17</a:t>
            </a:fld>
            <a:endParaRPr lang="en-US"/>
          </a:p>
        </p:txBody>
      </p:sp>
      <p:sp>
        <p:nvSpPr>
          <p:cNvPr id="8" name="Content Placeholder 7">
            <a:extLst>
              <a:ext uri="{FF2B5EF4-FFF2-40B4-BE49-F238E27FC236}">
                <a16:creationId xmlns:a16="http://schemas.microsoft.com/office/drawing/2014/main" id="{4FE4473D-FC59-CC42-0AF5-DD36E99E870A}"/>
              </a:ext>
            </a:extLst>
          </p:cNvPr>
          <p:cNvSpPr>
            <a:spLocks noGrp="1"/>
          </p:cNvSpPr>
          <p:nvPr>
            <p:ph idx="1"/>
          </p:nvPr>
        </p:nvSpPr>
        <p:spPr/>
        <p:txBody>
          <a:bodyPr/>
          <a:lstStyle/>
          <a:p>
            <a:r>
              <a:rPr lang="en-US" sz="2400" dirty="0"/>
              <a:t>In late February/early March, the Planning Board received confirmation from consultants that Area #1 does not meet state requirements</a:t>
            </a:r>
          </a:p>
          <a:p>
            <a:pPr lvl="1"/>
            <a:r>
              <a:rPr lang="en-US" sz="2000" dirty="0"/>
              <a:t>10 acres and 150 potential units</a:t>
            </a:r>
          </a:p>
          <a:p>
            <a:r>
              <a:rPr lang="en-US" sz="2400" dirty="0"/>
              <a:t>The Planning Board Withdrew the Bylaw from Town Meeting Warrant</a:t>
            </a:r>
          </a:p>
          <a:p>
            <a:r>
              <a:rPr lang="en-US" sz="2400" dirty="0"/>
              <a:t>The Planning Board contacted the EOHLC and formally requested:</a:t>
            </a:r>
          </a:p>
          <a:p>
            <a:pPr lvl="1"/>
            <a:r>
              <a:rPr lang="en-US" sz="2000" dirty="0"/>
              <a:t>Leniency on the proposed area given the historic designation by the state of MA, water/conservation restrictions, and non-conforming lots within ½ acre of the station</a:t>
            </a:r>
          </a:p>
          <a:p>
            <a:pPr lvl="1"/>
            <a:r>
              <a:rPr lang="en-US" sz="2000" dirty="0"/>
              <a:t>Shifting the measurement of  ½ acre to the east</a:t>
            </a:r>
          </a:p>
          <a:p>
            <a:pPr lvl="1"/>
            <a:r>
              <a:rPr lang="en-US" sz="2000" dirty="0"/>
              <a:t>Request to delay requirement for compliance to 12/31/2025 from 12/31/2024</a:t>
            </a:r>
          </a:p>
          <a:p>
            <a:endParaRPr lang="en-US" sz="2400" dirty="0"/>
          </a:p>
        </p:txBody>
      </p:sp>
      <p:sp>
        <p:nvSpPr>
          <p:cNvPr id="9" name="Text Placeholder 8">
            <a:extLst>
              <a:ext uri="{FF2B5EF4-FFF2-40B4-BE49-F238E27FC236}">
                <a16:creationId xmlns:a16="http://schemas.microsoft.com/office/drawing/2014/main" id="{0305A5D5-FEFC-EF6B-BEDE-CE2AA768D04F}"/>
              </a:ext>
            </a:extLst>
          </p:cNvPr>
          <p:cNvSpPr>
            <a:spLocks noGrp="1"/>
          </p:cNvSpPr>
          <p:nvPr>
            <p:ph type="body" sz="quarter" idx="13"/>
          </p:nvPr>
        </p:nvSpPr>
        <p:spPr/>
        <p:txBody>
          <a:bodyPr/>
          <a:lstStyle/>
          <a:p>
            <a:r>
              <a:rPr lang="en-US" dirty="0"/>
              <a:t>The compliance model was wrong in Area #1; PB withdraws bylaw</a:t>
            </a:r>
          </a:p>
        </p:txBody>
      </p:sp>
    </p:spTree>
    <p:extLst>
      <p:ext uri="{BB962C8B-B14F-4D97-AF65-F5344CB8AC3E}">
        <p14:creationId xmlns:p14="http://schemas.microsoft.com/office/powerpoint/2010/main" val="1359604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93FE-5C0D-31F0-DAA4-D91E30A0D8F7}"/>
              </a:ext>
            </a:extLst>
          </p:cNvPr>
          <p:cNvSpPr>
            <a:spLocks noGrp="1"/>
          </p:cNvSpPr>
          <p:nvPr>
            <p:ph type="title"/>
          </p:nvPr>
        </p:nvSpPr>
        <p:spPr/>
        <p:txBody>
          <a:bodyPr/>
          <a:lstStyle/>
          <a:p>
            <a:r>
              <a:rPr lang="en-US" dirty="0"/>
              <a:t>What is Next?</a:t>
            </a:r>
          </a:p>
        </p:txBody>
      </p:sp>
      <p:sp>
        <p:nvSpPr>
          <p:cNvPr id="3" name="Footer Placeholder 2">
            <a:extLst>
              <a:ext uri="{FF2B5EF4-FFF2-40B4-BE49-F238E27FC236}">
                <a16:creationId xmlns:a16="http://schemas.microsoft.com/office/drawing/2014/main" id="{B93A44E5-BEFF-9F99-F8DB-BA2F1A5F97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14E5DC-074D-5B3F-CF30-CBA49688443D}"/>
              </a:ext>
            </a:extLst>
          </p:cNvPr>
          <p:cNvSpPr>
            <a:spLocks noGrp="1"/>
          </p:cNvSpPr>
          <p:nvPr>
            <p:ph type="sldNum" sz="quarter" idx="12"/>
          </p:nvPr>
        </p:nvSpPr>
        <p:spPr/>
        <p:txBody>
          <a:bodyPr/>
          <a:lstStyle/>
          <a:p>
            <a:fld id="{E0788EFF-A5C8-0941-9C7C-109013263273}" type="slidenum">
              <a:rPr lang="en-US" smtClean="0"/>
              <a:t>18</a:t>
            </a:fld>
            <a:endParaRPr lang="en-US"/>
          </a:p>
        </p:txBody>
      </p:sp>
      <p:sp>
        <p:nvSpPr>
          <p:cNvPr id="5" name="Content Placeholder 4">
            <a:extLst>
              <a:ext uri="{FF2B5EF4-FFF2-40B4-BE49-F238E27FC236}">
                <a16:creationId xmlns:a16="http://schemas.microsoft.com/office/drawing/2014/main" id="{516D2286-1278-9D8B-514A-21E8F7A4954B}"/>
              </a:ext>
            </a:extLst>
          </p:cNvPr>
          <p:cNvSpPr>
            <a:spLocks noGrp="1"/>
          </p:cNvSpPr>
          <p:nvPr>
            <p:ph idx="1"/>
          </p:nvPr>
        </p:nvSpPr>
        <p:spPr/>
        <p:txBody>
          <a:bodyPr/>
          <a:lstStyle/>
          <a:p>
            <a:r>
              <a:rPr lang="en-US" dirty="0"/>
              <a:t>Continue to develop a revised submission for Area #1-</a:t>
            </a:r>
          </a:p>
          <a:p>
            <a:pPr lvl="1"/>
            <a:r>
              <a:rPr lang="en-US" dirty="0"/>
              <a:t>Public discussions and a new mapping session planned for June 3</a:t>
            </a:r>
            <a:r>
              <a:rPr lang="en-US" baseline="30000" dirty="0"/>
              <a:t>rd</a:t>
            </a:r>
            <a:r>
              <a:rPr lang="en-US" dirty="0"/>
              <a:t> at the Senior Center</a:t>
            </a:r>
          </a:p>
          <a:p>
            <a:r>
              <a:rPr lang="en-US" dirty="0"/>
              <a:t>Continue to lobby the state to seek leniency on the Southborough Area #1 requirements for compliance</a:t>
            </a:r>
          </a:p>
        </p:txBody>
      </p:sp>
      <p:sp>
        <p:nvSpPr>
          <p:cNvPr id="6" name="Text Placeholder 5">
            <a:extLst>
              <a:ext uri="{FF2B5EF4-FFF2-40B4-BE49-F238E27FC236}">
                <a16:creationId xmlns:a16="http://schemas.microsoft.com/office/drawing/2014/main" id="{0A351297-7DCC-B30E-603F-60CB50526E23}"/>
              </a:ext>
            </a:extLst>
          </p:cNvPr>
          <p:cNvSpPr>
            <a:spLocks noGrp="1"/>
          </p:cNvSpPr>
          <p:nvPr>
            <p:ph type="body" sz="quarter" idx="13"/>
          </p:nvPr>
        </p:nvSpPr>
        <p:spPr/>
        <p:txBody>
          <a:bodyPr/>
          <a:lstStyle/>
          <a:p>
            <a:r>
              <a:rPr lang="en-US" dirty="0"/>
              <a:t>Parallel path progressing a bylaw for 12/31/24 and seek state leniency</a:t>
            </a:r>
          </a:p>
        </p:txBody>
      </p:sp>
    </p:spTree>
    <p:extLst>
      <p:ext uri="{BB962C8B-B14F-4D97-AF65-F5344CB8AC3E}">
        <p14:creationId xmlns:p14="http://schemas.microsoft.com/office/powerpoint/2010/main" val="1049432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683F-8066-0B50-28F7-B0ECA72F0692}"/>
              </a:ext>
            </a:extLst>
          </p:cNvPr>
          <p:cNvSpPr>
            <a:spLocks noGrp="1"/>
          </p:cNvSpPr>
          <p:nvPr>
            <p:ph type="title"/>
          </p:nvPr>
        </p:nvSpPr>
        <p:spPr/>
        <p:txBody>
          <a:bodyPr/>
          <a:lstStyle/>
          <a:p>
            <a:r>
              <a:rPr lang="en-US" dirty="0"/>
              <a:t>Still Need Help</a:t>
            </a:r>
          </a:p>
        </p:txBody>
      </p:sp>
      <p:sp>
        <p:nvSpPr>
          <p:cNvPr id="3" name="Footer Placeholder 2">
            <a:extLst>
              <a:ext uri="{FF2B5EF4-FFF2-40B4-BE49-F238E27FC236}">
                <a16:creationId xmlns:a16="http://schemas.microsoft.com/office/drawing/2014/main" id="{E15958EA-051D-AC61-9EAD-02457FCB37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D0AE9B-5409-3F1C-C045-15703E75B7A5}"/>
              </a:ext>
            </a:extLst>
          </p:cNvPr>
          <p:cNvSpPr>
            <a:spLocks noGrp="1"/>
          </p:cNvSpPr>
          <p:nvPr>
            <p:ph type="sldNum" sz="quarter" idx="12"/>
          </p:nvPr>
        </p:nvSpPr>
        <p:spPr/>
        <p:txBody>
          <a:bodyPr/>
          <a:lstStyle/>
          <a:p>
            <a:fld id="{E0788EFF-A5C8-0941-9C7C-109013263273}" type="slidenum">
              <a:rPr lang="en-US" smtClean="0"/>
              <a:t>19</a:t>
            </a:fld>
            <a:endParaRPr lang="en-US"/>
          </a:p>
        </p:txBody>
      </p:sp>
      <p:sp>
        <p:nvSpPr>
          <p:cNvPr id="5" name="Content Placeholder 4">
            <a:extLst>
              <a:ext uri="{FF2B5EF4-FFF2-40B4-BE49-F238E27FC236}">
                <a16:creationId xmlns:a16="http://schemas.microsoft.com/office/drawing/2014/main" id="{AFFA7346-E0D6-1CBF-C4E8-399DC17E8136}"/>
              </a:ext>
            </a:extLst>
          </p:cNvPr>
          <p:cNvSpPr>
            <a:spLocks noGrp="1"/>
          </p:cNvSpPr>
          <p:nvPr>
            <p:ph idx="1"/>
          </p:nvPr>
        </p:nvSpPr>
        <p:spPr/>
        <p:txBody>
          <a:bodyPr/>
          <a:lstStyle/>
          <a:p>
            <a:r>
              <a:rPr lang="en-US" dirty="0"/>
              <a:t>Karina Quinn, Town Planner: </a:t>
            </a:r>
          </a:p>
          <a:p>
            <a:pPr marL="365760" lvl="1" indent="0">
              <a:buNone/>
            </a:pPr>
            <a:r>
              <a:rPr lang="en-US" dirty="0">
                <a:hlinkClick r:id="rId2"/>
              </a:rPr>
              <a:t>Tquinn@southboroughma.com</a:t>
            </a:r>
            <a:endParaRPr lang="en-US" dirty="0"/>
          </a:p>
          <a:p>
            <a:r>
              <a:rPr lang="en-US" dirty="0"/>
              <a:t>Colleen Stansfield, Business administrator</a:t>
            </a:r>
          </a:p>
          <a:p>
            <a:pPr marL="365760" lvl="1" indent="0">
              <a:buNone/>
            </a:pPr>
            <a:r>
              <a:rPr lang="en-US" dirty="0">
                <a:hlinkClick r:id="rId3"/>
              </a:rPr>
              <a:t>cstansfield@southboroughma.com</a:t>
            </a:r>
            <a:endParaRPr lang="en-US" dirty="0"/>
          </a:p>
          <a:p>
            <a:r>
              <a:rPr lang="en-US" dirty="0"/>
              <a:t>Marnie Hoolahan, Planning Board Member</a:t>
            </a:r>
          </a:p>
          <a:p>
            <a:pPr marL="365760" lvl="1" indent="0">
              <a:buNone/>
            </a:pPr>
            <a:r>
              <a:rPr lang="en-US" dirty="0">
                <a:hlinkClick r:id="rId4">
                  <a:extLst>
                    <a:ext uri="{A12FA001-AC4F-418D-AE19-62706E023703}">
                      <ahyp:hlinkClr xmlns:ahyp="http://schemas.microsoft.com/office/drawing/2018/hyperlinkcolor" val="tx"/>
                    </a:ext>
                  </a:extLst>
                </a:hlinkClick>
              </a:rPr>
              <a:t>Mhoolahan@southboroughma.com</a:t>
            </a:r>
            <a:endParaRPr lang="en-US" dirty="0"/>
          </a:p>
          <a:p>
            <a:pPr marL="365760" lvl="1" indent="0">
              <a:buNone/>
            </a:pPr>
            <a:endParaRPr lang="en-US" dirty="0"/>
          </a:p>
          <a:p>
            <a:pPr marL="0" indent="0">
              <a:buNone/>
            </a:pPr>
            <a:endParaRPr lang="en-US" dirty="0"/>
          </a:p>
          <a:p>
            <a:pPr lvl="1"/>
            <a:endParaRPr lang="en-US" dirty="0"/>
          </a:p>
        </p:txBody>
      </p:sp>
      <p:sp>
        <p:nvSpPr>
          <p:cNvPr id="6" name="Text Placeholder 5">
            <a:extLst>
              <a:ext uri="{FF2B5EF4-FFF2-40B4-BE49-F238E27FC236}">
                <a16:creationId xmlns:a16="http://schemas.microsoft.com/office/drawing/2014/main" id="{CA26A794-B6FB-B203-EA9D-31CC939A7BC0}"/>
              </a:ext>
            </a:extLst>
          </p:cNvPr>
          <p:cNvSpPr>
            <a:spLocks noGrp="1"/>
          </p:cNvSpPr>
          <p:nvPr>
            <p:ph type="body" sz="quarter" idx="13"/>
          </p:nvPr>
        </p:nvSpPr>
        <p:spPr/>
        <p:txBody>
          <a:bodyPr/>
          <a:lstStyle/>
          <a:p>
            <a:r>
              <a:rPr lang="en-US" dirty="0"/>
              <a:t>Contact your Planner’s Officer and Planning Board</a:t>
            </a:r>
          </a:p>
        </p:txBody>
      </p:sp>
    </p:spTree>
    <p:extLst>
      <p:ext uri="{BB962C8B-B14F-4D97-AF65-F5344CB8AC3E}">
        <p14:creationId xmlns:p14="http://schemas.microsoft.com/office/powerpoint/2010/main" val="324301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C34A-D0FC-7287-E11A-AFE647622940}"/>
              </a:ext>
            </a:extLst>
          </p:cNvPr>
          <p:cNvSpPr>
            <a:spLocks noGrp="1"/>
          </p:cNvSpPr>
          <p:nvPr>
            <p:ph type="title"/>
          </p:nvPr>
        </p:nvSpPr>
        <p:spPr/>
        <p:txBody>
          <a:bodyPr/>
          <a:lstStyle/>
          <a:p>
            <a:r>
              <a:rPr lang="en-US" dirty="0"/>
              <a:t>What is the MBTA Communities Act?</a:t>
            </a:r>
          </a:p>
        </p:txBody>
      </p:sp>
      <p:sp>
        <p:nvSpPr>
          <p:cNvPr id="5" name="Content Placeholder 4">
            <a:extLst>
              <a:ext uri="{FF2B5EF4-FFF2-40B4-BE49-F238E27FC236}">
                <a16:creationId xmlns:a16="http://schemas.microsoft.com/office/drawing/2014/main" id="{232A48E5-7569-B5A3-5E47-43DAB77FD114}"/>
              </a:ext>
            </a:extLst>
          </p:cNvPr>
          <p:cNvSpPr>
            <a:spLocks noGrp="1"/>
          </p:cNvSpPr>
          <p:nvPr>
            <p:ph sz="half" idx="1"/>
          </p:nvPr>
        </p:nvSpPr>
        <p:spPr>
          <a:xfrm>
            <a:off x="457200" y="1884680"/>
            <a:ext cx="5999018" cy="4206240"/>
          </a:xfrm>
        </p:spPr>
        <p:txBody>
          <a:bodyPr>
            <a:noAutofit/>
          </a:bodyPr>
          <a:lstStyle/>
          <a:p>
            <a:pPr>
              <a:spcAft>
                <a:spcPts val="900"/>
              </a:spcAft>
            </a:pPr>
            <a:r>
              <a:rPr lang="en-GB" sz="1800" b="1" dirty="0">
                <a:solidFill>
                  <a:schemeClr val="accent2">
                    <a:lumMod val="75000"/>
                  </a:schemeClr>
                </a:solidFill>
              </a:rPr>
              <a:t>In 2020, the Zoning Act was amended by Massachusetts Legislature to promote the production of multifamily housing </a:t>
            </a:r>
            <a:r>
              <a:rPr lang="en-GB" sz="1800" dirty="0"/>
              <a:t>within walking distance of public transportation to address the severe regional housing shortage</a:t>
            </a:r>
          </a:p>
          <a:p>
            <a:pPr>
              <a:spcAft>
                <a:spcPts val="900"/>
              </a:spcAft>
            </a:pPr>
            <a:r>
              <a:rPr lang="en-GB" sz="1800" dirty="0"/>
              <a:t>The New Law: </a:t>
            </a:r>
            <a:r>
              <a:rPr lang="en-GB" sz="1800" b="1" dirty="0">
                <a:solidFill>
                  <a:schemeClr val="accent2">
                    <a:lumMod val="75000"/>
                  </a:schemeClr>
                </a:solidFill>
              </a:rPr>
              <a:t>“M.G.L. c. 40A § 3A (a)(1) An MBTA Community shall have a zoning ordinance or by-law that provides for at least one district of a reasonable size in which multi-family housing is permitted as of right…”</a:t>
            </a:r>
            <a:endParaRPr lang="en-GB" sz="1800" dirty="0">
              <a:solidFill>
                <a:schemeClr val="accent2">
                  <a:lumMod val="75000"/>
                </a:schemeClr>
              </a:solidFill>
            </a:endParaRPr>
          </a:p>
          <a:p>
            <a:pPr>
              <a:spcAft>
                <a:spcPts val="900"/>
              </a:spcAft>
            </a:pPr>
            <a:r>
              <a:rPr lang="en-US" sz="1800" dirty="0"/>
              <a:t>Commuter rail community — served by the MBTA commuter rail; </a:t>
            </a:r>
            <a:r>
              <a:rPr lang="en-US" sz="1800" b="1" dirty="0">
                <a:solidFill>
                  <a:schemeClr val="accent2">
                    <a:lumMod val="75000"/>
                  </a:schemeClr>
                </a:solidFill>
              </a:rPr>
              <a:t>must rezone to permit a minimum number of multifamily housing units equal to 15 percent of the current housing stock. </a:t>
            </a:r>
          </a:p>
        </p:txBody>
      </p:sp>
      <p:sp>
        <p:nvSpPr>
          <p:cNvPr id="4" name="Slide Number Placeholder 3">
            <a:extLst>
              <a:ext uri="{FF2B5EF4-FFF2-40B4-BE49-F238E27FC236}">
                <a16:creationId xmlns:a16="http://schemas.microsoft.com/office/drawing/2014/main" id="{EF31BB11-5CA2-453F-69A3-D37530B0AF59}"/>
              </a:ext>
            </a:extLst>
          </p:cNvPr>
          <p:cNvSpPr>
            <a:spLocks noGrp="1"/>
          </p:cNvSpPr>
          <p:nvPr>
            <p:ph type="sldNum" sz="quarter" idx="12"/>
          </p:nvPr>
        </p:nvSpPr>
        <p:spPr/>
        <p:txBody>
          <a:bodyPr/>
          <a:lstStyle/>
          <a:p>
            <a:fld id="{E0788EFF-A5C8-0941-9C7C-109013263273}" type="slidenum">
              <a:rPr lang="en-US" smtClean="0"/>
              <a:pPr/>
              <a:t>2</a:t>
            </a:fld>
            <a:endParaRPr lang="en-US"/>
          </a:p>
        </p:txBody>
      </p:sp>
      <p:sp>
        <p:nvSpPr>
          <p:cNvPr id="12" name="Text Placeholder 11">
            <a:extLst>
              <a:ext uri="{FF2B5EF4-FFF2-40B4-BE49-F238E27FC236}">
                <a16:creationId xmlns:a16="http://schemas.microsoft.com/office/drawing/2014/main" id="{CB75D3F0-B42E-29D1-FFDD-EE97A3DBA0A7}"/>
              </a:ext>
            </a:extLst>
          </p:cNvPr>
          <p:cNvSpPr>
            <a:spLocks noGrp="1"/>
          </p:cNvSpPr>
          <p:nvPr>
            <p:ph type="body" sz="quarter" idx="13"/>
          </p:nvPr>
        </p:nvSpPr>
        <p:spPr/>
        <p:txBody>
          <a:bodyPr>
            <a:normAutofit fontScale="92500"/>
          </a:bodyPr>
          <a:lstStyle/>
          <a:p>
            <a:r>
              <a:rPr lang="en-US" sz="2400" dirty="0"/>
              <a:t>State zoning law to boost multi-family housing development near transit stops</a:t>
            </a:r>
          </a:p>
        </p:txBody>
      </p:sp>
      <p:grpSp>
        <p:nvGrpSpPr>
          <p:cNvPr id="3" name="Group 2">
            <a:extLst>
              <a:ext uri="{FF2B5EF4-FFF2-40B4-BE49-F238E27FC236}">
                <a16:creationId xmlns:a16="http://schemas.microsoft.com/office/drawing/2014/main" id="{4FA1C5A6-5642-85F9-31ED-D65D78E2375F}"/>
              </a:ext>
            </a:extLst>
          </p:cNvPr>
          <p:cNvGrpSpPr/>
          <p:nvPr/>
        </p:nvGrpSpPr>
        <p:grpSpPr>
          <a:xfrm>
            <a:off x="6887713" y="1777211"/>
            <a:ext cx="4666977" cy="4593960"/>
            <a:chOff x="6624477" y="1403138"/>
            <a:chExt cx="4666977" cy="4593960"/>
          </a:xfrm>
        </p:grpSpPr>
        <p:sp>
          <p:nvSpPr>
            <p:cNvPr id="13" name="Content Placeholder 4">
              <a:extLst>
                <a:ext uri="{FF2B5EF4-FFF2-40B4-BE49-F238E27FC236}">
                  <a16:creationId xmlns:a16="http://schemas.microsoft.com/office/drawing/2014/main" id="{CAADCA4A-F839-B989-FCCF-0E6DA7E516D7}"/>
                </a:ext>
              </a:extLst>
            </p:cNvPr>
            <p:cNvSpPr txBox="1">
              <a:spLocks/>
            </p:cNvSpPr>
            <p:nvPr/>
          </p:nvSpPr>
          <p:spPr>
            <a:xfrm>
              <a:off x="7232073" y="1403138"/>
              <a:ext cx="4059381" cy="45939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buFont typeface="Arial" panose="020B0604020202020204" pitchFamily="34" charset="0"/>
                <a:buChar char="•"/>
                <a:defRPr sz="2800" kern="1200">
                  <a:solidFill>
                    <a:schemeClr val="tx2"/>
                  </a:solidFill>
                  <a:latin typeface="+mn-lt"/>
                  <a:ea typeface="+mn-ea"/>
                  <a:cs typeface="+mn-cs"/>
                </a:defRPr>
              </a:lvl1pPr>
              <a:lvl2pPr marL="594360" indent="-228600" algn="l" defTabSz="914400" rtl="0" eaLnBrk="1" latinLnBrk="0" hangingPunct="1">
                <a:lnSpc>
                  <a:spcPct val="100000"/>
                </a:lnSpc>
                <a:spcBef>
                  <a:spcPts val="600"/>
                </a:spcBef>
                <a:buFont typeface="Arial" panose="020B0604020202020204" pitchFamily="34" charset="0"/>
                <a:buChar char="•"/>
                <a:defRPr sz="2400" kern="1200">
                  <a:solidFill>
                    <a:schemeClr val="tx2"/>
                  </a:solidFill>
                  <a:latin typeface="+mn-lt"/>
                  <a:ea typeface="+mn-ea"/>
                  <a:cs typeface="+mn-cs"/>
                </a:defRPr>
              </a:lvl2pPr>
              <a:lvl3pPr marL="960120" indent="-228600" algn="l" defTabSz="914400" rtl="0" eaLnBrk="1" latinLnBrk="0" hangingPunct="1">
                <a:lnSpc>
                  <a:spcPct val="100000"/>
                </a:lnSpc>
                <a:spcBef>
                  <a:spcPts val="600"/>
                </a:spcBef>
                <a:buFont typeface="Arial" panose="020B0604020202020204" pitchFamily="34" charset="0"/>
                <a:buChar char="•"/>
                <a:defRPr sz="2000" kern="1200">
                  <a:solidFill>
                    <a:schemeClr val="tx2"/>
                  </a:solidFill>
                  <a:latin typeface="+mn-lt"/>
                  <a:ea typeface="+mn-ea"/>
                  <a:cs typeface="+mn-cs"/>
                </a:defRPr>
              </a:lvl3pPr>
              <a:lvl4pPr marL="1325880" indent="-228600" algn="l" defTabSz="914400" rtl="0" eaLnBrk="1" latinLnBrk="0" hangingPunct="1">
                <a:lnSpc>
                  <a:spcPct val="100000"/>
                </a:lnSpc>
                <a:spcBef>
                  <a:spcPts val="6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3000"/>
                </a:lnSpc>
                <a:spcBef>
                  <a:spcPts val="300"/>
                </a:spcBef>
                <a:spcAft>
                  <a:spcPts val="1800"/>
                </a:spcAft>
                <a:buNone/>
              </a:pPr>
              <a:r>
                <a:rPr lang="en-GB" sz="1800" dirty="0"/>
                <a:t>50 total acres: 10 acres within </a:t>
              </a:r>
              <a:br>
                <a:rPr lang="en-GB" sz="1800" dirty="0"/>
              </a:br>
              <a:r>
                <a:rPr lang="en-GB" sz="1800" dirty="0"/>
                <a:t>½ mile of MBTA station</a:t>
              </a:r>
            </a:p>
            <a:p>
              <a:pPr marL="0" indent="0">
                <a:lnSpc>
                  <a:spcPct val="113000"/>
                </a:lnSpc>
                <a:spcBef>
                  <a:spcPts val="300"/>
                </a:spcBef>
                <a:spcAft>
                  <a:spcPts val="1800"/>
                </a:spcAft>
                <a:buNone/>
              </a:pPr>
              <a:r>
                <a:rPr lang="en-GB" sz="1800" dirty="0"/>
                <a:t>Walking distance to public transportation, bikeways, bus stops </a:t>
              </a:r>
            </a:p>
            <a:p>
              <a:pPr marL="0" indent="0">
                <a:lnSpc>
                  <a:spcPct val="113000"/>
                </a:lnSpc>
                <a:spcBef>
                  <a:spcPts val="300"/>
                </a:spcBef>
                <a:spcAft>
                  <a:spcPts val="1800"/>
                </a:spcAft>
                <a:buNone/>
              </a:pPr>
              <a:r>
                <a:rPr lang="en-GB" sz="1800" dirty="0"/>
                <a:t>Suitable for families with children </a:t>
              </a:r>
              <a:br>
                <a:rPr lang="en-GB" sz="1800" dirty="0"/>
              </a:br>
              <a:r>
                <a:rPr lang="en-GB" sz="1800" dirty="0"/>
                <a:t>(no bedroom or age restrictions) </a:t>
              </a:r>
            </a:p>
            <a:p>
              <a:pPr marL="0" indent="0">
                <a:lnSpc>
                  <a:spcPct val="113000"/>
                </a:lnSpc>
                <a:spcBef>
                  <a:spcPts val="300"/>
                </a:spcBef>
                <a:spcAft>
                  <a:spcPts val="1800"/>
                </a:spcAft>
                <a:buNone/>
              </a:pPr>
              <a:r>
                <a:rPr lang="en-GB" sz="1800" dirty="0"/>
                <a:t>Zoning must allow a minimum gross density of 15 units per acre </a:t>
              </a:r>
            </a:p>
            <a:p>
              <a:pPr marL="0" indent="0">
                <a:lnSpc>
                  <a:spcPct val="113000"/>
                </a:lnSpc>
                <a:spcBef>
                  <a:spcPts val="300"/>
                </a:spcBef>
                <a:spcAft>
                  <a:spcPts val="1800"/>
                </a:spcAft>
                <a:buNone/>
              </a:pPr>
              <a:r>
                <a:rPr lang="en-GB" sz="1800" dirty="0"/>
                <a:t>Zoning permit process cannot </a:t>
              </a:r>
              <a:br>
                <a:rPr lang="en-GB" sz="1800" dirty="0"/>
              </a:br>
              <a:r>
                <a:rPr lang="en-GB" sz="1800" dirty="0"/>
                <a:t>be discretionary </a:t>
              </a:r>
            </a:p>
            <a:p>
              <a:pPr marL="0" indent="0">
                <a:lnSpc>
                  <a:spcPct val="113000"/>
                </a:lnSpc>
                <a:spcBef>
                  <a:spcPts val="300"/>
                </a:spcBef>
                <a:spcAft>
                  <a:spcPts val="1800"/>
                </a:spcAft>
                <a:buNone/>
              </a:pPr>
              <a:r>
                <a:rPr lang="en-GB" sz="1800" dirty="0"/>
                <a:t>		</a:t>
              </a:r>
              <a:endParaRPr lang="en-US" sz="1800" dirty="0"/>
            </a:p>
          </p:txBody>
        </p:sp>
        <p:pic>
          <p:nvPicPr>
            <p:cNvPr id="14" name="Picture 13">
              <a:extLst>
                <a:ext uri="{FF2B5EF4-FFF2-40B4-BE49-F238E27FC236}">
                  <a16:creationId xmlns:a16="http://schemas.microsoft.com/office/drawing/2014/main" id="{500F99AF-397B-D15C-4DFF-DD179A6896F3}"/>
                </a:ext>
              </a:extLst>
            </p:cNvPr>
            <p:cNvPicPr>
              <a:picLocks noChangeAspect="1"/>
            </p:cNvPicPr>
            <p:nvPr/>
          </p:nvPicPr>
          <p:blipFill rotWithShape="1">
            <a:blip r:embed="rId3"/>
            <a:srcRect l="15830" t="-981" r="8735" b="28829"/>
            <a:stretch/>
          </p:blipFill>
          <p:spPr>
            <a:xfrm>
              <a:off x="6655751" y="1568693"/>
              <a:ext cx="420872" cy="402562"/>
            </a:xfrm>
            <a:prstGeom prst="rect">
              <a:avLst/>
            </a:prstGeom>
            <a:solidFill>
              <a:schemeClr val="accent2"/>
            </a:solidFill>
            <a:ln>
              <a:solidFill>
                <a:schemeClr val="tx1"/>
              </a:solidFill>
            </a:ln>
          </p:spPr>
        </p:pic>
        <p:pic>
          <p:nvPicPr>
            <p:cNvPr id="15" name="Picture 14">
              <a:extLst>
                <a:ext uri="{FF2B5EF4-FFF2-40B4-BE49-F238E27FC236}">
                  <a16:creationId xmlns:a16="http://schemas.microsoft.com/office/drawing/2014/main" id="{30D7551A-C38A-075F-AEED-CFC80D2C325C}"/>
                </a:ext>
              </a:extLst>
            </p:cNvPr>
            <p:cNvPicPr>
              <a:picLocks noChangeAspect="1"/>
            </p:cNvPicPr>
            <p:nvPr/>
          </p:nvPicPr>
          <p:blipFill>
            <a:blip r:embed="rId4"/>
            <a:stretch>
              <a:fillRect/>
            </a:stretch>
          </p:blipFill>
          <p:spPr>
            <a:xfrm>
              <a:off x="6644911" y="2459832"/>
              <a:ext cx="411308" cy="411308"/>
            </a:xfrm>
            <a:prstGeom prst="rect">
              <a:avLst/>
            </a:prstGeom>
            <a:solidFill>
              <a:schemeClr val="accent2"/>
            </a:solidFill>
            <a:ln>
              <a:solidFill>
                <a:schemeClr val="tx1"/>
              </a:solidFill>
            </a:ln>
          </p:spPr>
        </p:pic>
        <p:pic>
          <p:nvPicPr>
            <p:cNvPr id="16" name="Picture 15">
              <a:extLst>
                <a:ext uri="{FF2B5EF4-FFF2-40B4-BE49-F238E27FC236}">
                  <a16:creationId xmlns:a16="http://schemas.microsoft.com/office/drawing/2014/main" id="{46974FBD-DEC4-6D49-7557-6E2A58A56BF6}"/>
                </a:ext>
              </a:extLst>
            </p:cNvPr>
            <p:cNvPicPr>
              <a:picLocks noChangeAspect="1"/>
            </p:cNvPicPr>
            <p:nvPr/>
          </p:nvPicPr>
          <p:blipFill>
            <a:blip r:embed="rId5"/>
            <a:stretch>
              <a:fillRect/>
            </a:stretch>
          </p:blipFill>
          <p:spPr>
            <a:xfrm>
              <a:off x="6624478" y="3332237"/>
              <a:ext cx="426723" cy="426723"/>
            </a:xfrm>
            <a:prstGeom prst="rect">
              <a:avLst/>
            </a:prstGeom>
            <a:solidFill>
              <a:schemeClr val="accent2"/>
            </a:solidFill>
            <a:ln>
              <a:solidFill>
                <a:schemeClr val="tx1"/>
              </a:solidFill>
            </a:ln>
          </p:spPr>
        </p:pic>
        <p:pic>
          <p:nvPicPr>
            <p:cNvPr id="17" name="Picture 16">
              <a:extLst>
                <a:ext uri="{FF2B5EF4-FFF2-40B4-BE49-F238E27FC236}">
                  <a16:creationId xmlns:a16="http://schemas.microsoft.com/office/drawing/2014/main" id="{636B8FDB-1981-E590-9367-E35375DC4FF1}"/>
                </a:ext>
              </a:extLst>
            </p:cNvPr>
            <p:cNvPicPr>
              <a:picLocks noChangeAspect="1"/>
            </p:cNvPicPr>
            <p:nvPr/>
          </p:nvPicPr>
          <p:blipFill>
            <a:blip r:embed="rId6"/>
            <a:stretch>
              <a:fillRect/>
            </a:stretch>
          </p:blipFill>
          <p:spPr>
            <a:xfrm>
              <a:off x="6627401" y="4197052"/>
              <a:ext cx="426723" cy="426723"/>
            </a:xfrm>
            <a:prstGeom prst="rect">
              <a:avLst/>
            </a:prstGeom>
            <a:solidFill>
              <a:schemeClr val="accent2"/>
            </a:solidFill>
            <a:ln>
              <a:solidFill>
                <a:schemeClr val="tx1"/>
              </a:solidFill>
            </a:ln>
          </p:spPr>
        </p:pic>
        <p:pic>
          <p:nvPicPr>
            <p:cNvPr id="18" name="Picture 17">
              <a:extLst>
                <a:ext uri="{FF2B5EF4-FFF2-40B4-BE49-F238E27FC236}">
                  <a16:creationId xmlns:a16="http://schemas.microsoft.com/office/drawing/2014/main" id="{5B09101D-04D2-F6B8-E06B-E9E4ACCF80F2}"/>
                </a:ext>
              </a:extLst>
            </p:cNvPr>
            <p:cNvPicPr>
              <a:picLocks noChangeAspect="1"/>
            </p:cNvPicPr>
            <p:nvPr/>
          </p:nvPicPr>
          <p:blipFill>
            <a:blip r:embed="rId7"/>
            <a:stretch>
              <a:fillRect/>
            </a:stretch>
          </p:blipFill>
          <p:spPr>
            <a:xfrm>
              <a:off x="6624477" y="5103859"/>
              <a:ext cx="426723" cy="426723"/>
            </a:xfrm>
            <a:prstGeom prst="rect">
              <a:avLst/>
            </a:prstGeom>
            <a:ln>
              <a:solidFill>
                <a:schemeClr val="tx1"/>
              </a:solidFill>
            </a:ln>
          </p:spPr>
        </p:pic>
      </p:grpSp>
      <p:sp>
        <p:nvSpPr>
          <p:cNvPr id="6" name="TextBox 5">
            <a:extLst>
              <a:ext uri="{FF2B5EF4-FFF2-40B4-BE49-F238E27FC236}">
                <a16:creationId xmlns:a16="http://schemas.microsoft.com/office/drawing/2014/main" id="{1430CD4F-B412-66BA-F7CB-A31CB2000E3E}"/>
              </a:ext>
            </a:extLst>
          </p:cNvPr>
          <p:cNvSpPr txBox="1"/>
          <p:nvPr/>
        </p:nvSpPr>
        <p:spPr>
          <a:xfrm>
            <a:off x="716692" y="6589645"/>
            <a:ext cx="10088018" cy="261610"/>
          </a:xfrm>
          <a:prstGeom prst="rect">
            <a:avLst/>
          </a:prstGeom>
          <a:noFill/>
        </p:spPr>
        <p:txBody>
          <a:bodyPr wrap="none" rtlCol="0">
            <a:spAutoFit/>
          </a:bodyPr>
          <a:lstStyle/>
          <a:p>
            <a:r>
              <a:rPr lang="en-US" sz="1100" dirty="0"/>
              <a:t>For additional information visit: https://</a:t>
            </a:r>
            <a:r>
              <a:rPr lang="en-US" sz="1100" dirty="0" err="1"/>
              <a:t>www.mass.gov</a:t>
            </a:r>
            <a:r>
              <a:rPr lang="en-US" sz="1100" dirty="0"/>
              <a:t>/info-details/multi-family-zoning-requirement-for-mbta-communities#complying-with-section-3a-guidelines-</a:t>
            </a:r>
          </a:p>
        </p:txBody>
      </p:sp>
    </p:spTree>
    <p:extLst>
      <p:ext uri="{BB962C8B-B14F-4D97-AF65-F5344CB8AC3E}">
        <p14:creationId xmlns:p14="http://schemas.microsoft.com/office/powerpoint/2010/main" val="357969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7A491B8-9F3E-AB28-BFF1-09BA1E45FE00}"/>
              </a:ext>
            </a:extLst>
          </p:cNvPr>
          <p:cNvSpPr>
            <a:spLocks noGrp="1"/>
          </p:cNvSpPr>
          <p:nvPr>
            <p:ph type="title"/>
          </p:nvPr>
        </p:nvSpPr>
        <p:spPr/>
        <p:txBody>
          <a:bodyPr/>
          <a:lstStyle/>
          <a:p>
            <a:r>
              <a:rPr lang="en-US" dirty="0">
                <a:latin typeface="+mn-lt"/>
              </a:rPr>
              <a:t>What are the MBTA Communities?</a:t>
            </a:r>
          </a:p>
        </p:txBody>
      </p:sp>
      <p:sp>
        <p:nvSpPr>
          <p:cNvPr id="5" name="Footer Placeholder 4">
            <a:extLst>
              <a:ext uri="{FF2B5EF4-FFF2-40B4-BE49-F238E27FC236}">
                <a16:creationId xmlns:a16="http://schemas.microsoft.com/office/drawing/2014/main" id="{C8335072-D8E6-468A-3AA8-692EC0F3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FFCED-A4B1-DEEE-BF51-8EBF17EB4288}"/>
              </a:ext>
            </a:extLst>
          </p:cNvPr>
          <p:cNvSpPr>
            <a:spLocks noGrp="1"/>
          </p:cNvSpPr>
          <p:nvPr>
            <p:ph type="sldNum" sz="quarter" idx="12"/>
          </p:nvPr>
        </p:nvSpPr>
        <p:spPr/>
        <p:txBody>
          <a:bodyPr/>
          <a:lstStyle/>
          <a:p>
            <a:fld id="{DFDF98CC-160E-494C-8C3C-8CDC5FA257DE}" type="slidenum">
              <a:rPr lang="en-US" smtClean="0"/>
              <a:t>3</a:t>
            </a:fld>
            <a:endParaRPr lang="en-US"/>
          </a:p>
        </p:txBody>
      </p:sp>
      <p:sp>
        <p:nvSpPr>
          <p:cNvPr id="9" name="Content Placeholder 8">
            <a:extLst>
              <a:ext uri="{FF2B5EF4-FFF2-40B4-BE49-F238E27FC236}">
                <a16:creationId xmlns:a16="http://schemas.microsoft.com/office/drawing/2014/main" id="{46AC7940-6C30-CD87-7A5C-F7CAEF572C7F}"/>
              </a:ext>
            </a:extLst>
          </p:cNvPr>
          <p:cNvSpPr>
            <a:spLocks noGrp="1"/>
          </p:cNvSpPr>
          <p:nvPr>
            <p:ph idx="1"/>
          </p:nvPr>
        </p:nvSpPr>
        <p:spPr>
          <a:xfrm>
            <a:off x="457200" y="1610116"/>
            <a:ext cx="5350476" cy="4039244"/>
          </a:xfrm>
        </p:spPr>
        <p:txBody>
          <a:bodyPr/>
          <a:lstStyle/>
          <a:p>
            <a:pPr algn="l" fontAlgn="base">
              <a:buFont typeface="Arial" panose="020B0604020202020204" pitchFamily="34" charset="0"/>
              <a:buChar char="•"/>
            </a:pPr>
            <a:r>
              <a:rPr lang="en-GB" sz="1800" b="1" i="0" dirty="0">
                <a:effectLst/>
                <a:highlight>
                  <a:srgbClr val="FFFFFF"/>
                </a:highlight>
              </a:rPr>
              <a:t>Rapid Transit Communities </a:t>
            </a:r>
            <a:r>
              <a:rPr lang="en-GB" sz="1800" b="0" i="0" dirty="0">
                <a:effectLst/>
                <a:highlight>
                  <a:srgbClr val="FFFFFF"/>
                </a:highlight>
              </a:rPr>
              <a:t>– Fourteen (14) Greater Boston cities and towns, that initially hosted MBTA service, must submit their district compliance applications by December 31, 2023.</a:t>
            </a:r>
          </a:p>
          <a:p>
            <a:pPr algn="l" fontAlgn="base">
              <a:buFont typeface="Arial" panose="020B0604020202020204" pitchFamily="34" charset="0"/>
              <a:buChar char="•"/>
            </a:pPr>
            <a:r>
              <a:rPr lang="en-GB" sz="1800" b="1" i="0" dirty="0">
                <a:effectLst/>
                <a:highlight>
                  <a:srgbClr val="FFFFFF"/>
                </a:highlight>
              </a:rPr>
              <a:t>Community Rail Communities </a:t>
            </a:r>
            <a:r>
              <a:rPr lang="en-GB" sz="1800" b="0" i="0" dirty="0">
                <a:effectLst/>
                <a:highlight>
                  <a:srgbClr val="FFFFFF"/>
                </a:highlight>
              </a:rPr>
              <a:t>– Fifty-one (51) communities that also host MBTA service but joined later) must submit their district compliance application by December 31, 2024.</a:t>
            </a:r>
          </a:p>
          <a:p>
            <a:pPr algn="l" fontAlgn="base">
              <a:buFont typeface="Arial" panose="020B0604020202020204" pitchFamily="34" charset="0"/>
              <a:buChar char="•"/>
            </a:pPr>
            <a:r>
              <a:rPr lang="en-GB" sz="1800" b="1" i="0" dirty="0">
                <a:effectLst/>
                <a:highlight>
                  <a:srgbClr val="FFFFFF"/>
                </a:highlight>
              </a:rPr>
              <a:t>Adjacent Communities </a:t>
            </a:r>
            <a:r>
              <a:rPr lang="en-GB" sz="1800" b="0" i="0" dirty="0">
                <a:effectLst/>
                <a:highlight>
                  <a:srgbClr val="FFFFFF"/>
                </a:highlight>
              </a:rPr>
              <a:t>– Must submit their district compliance application by December 31, 2024</a:t>
            </a:r>
          </a:p>
          <a:p>
            <a:pPr algn="l" fontAlgn="base">
              <a:buFont typeface="Arial" panose="020B0604020202020204" pitchFamily="34" charset="0"/>
              <a:buChar char="•"/>
            </a:pPr>
            <a:r>
              <a:rPr lang="en-GB" sz="1800" b="1" i="0" dirty="0">
                <a:effectLst/>
                <a:highlight>
                  <a:srgbClr val="FFFFFF"/>
                </a:highlight>
              </a:rPr>
              <a:t>Adjacent Small Towns </a:t>
            </a:r>
            <a:r>
              <a:rPr lang="en-GB" sz="1800" b="0" i="0" dirty="0">
                <a:effectLst/>
                <a:highlight>
                  <a:srgbClr val="FFFFFF"/>
                </a:highlight>
              </a:rPr>
              <a:t>– Must submit their district compliance application by December 31, 2025.</a:t>
            </a:r>
          </a:p>
          <a:p>
            <a:endParaRPr lang="en-US" sz="1600" dirty="0"/>
          </a:p>
        </p:txBody>
      </p:sp>
      <p:sp>
        <p:nvSpPr>
          <p:cNvPr id="10" name="Text Placeholder 9">
            <a:extLst>
              <a:ext uri="{FF2B5EF4-FFF2-40B4-BE49-F238E27FC236}">
                <a16:creationId xmlns:a16="http://schemas.microsoft.com/office/drawing/2014/main" id="{78C39D03-420B-7B73-3DFE-4EC2D7337DB7}"/>
              </a:ext>
            </a:extLst>
          </p:cNvPr>
          <p:cNvSpPr>
            <a:spLocks noGrp="1"/>
          </p:cNvSpPr>
          <p:nvPr>
            <p:ph type="body" sz="quarter" idx="13"/>
          </p:nvPr>
        </p:nvSpPr>
        <p:spPr/>
        <p:txBody>
          <a:bodyPr/>
          <a:lstStyle/>
          <a:p>
            <a:r>
              <a:rPr lang="en-GB" i="0" dirty="0">
                <a:effectLst/>
                <a:highlight>
                  <a:srgbClr val="FFFFFF"/>
                </a:highlight>
              </a:rPr>
              <a:t>177 communities in totality; with four (4) types of communities designated </a:t>
            </a:r>
          </a:p>
          <a:p>
            <a:endParaRPr lang="en-US" dirty="0"/>
          </a:p>
        </p:txBody>
      </p:sp>
      <p:pic>
        <p:nvPicPr>
          <p:cNvPr id="11" name="Picture 10">
            <a:extLst>
              <a:ext uri="{FF2B5EF4-FFF2-40B4-BE49-F238E27FC236}">
                <a16:creationId xmlns:a16="http://schemas.microsoft.com/office/drawing/2014/main" id="{1934D81C-971D-D171-0236-06FA84C85477}"/>
              </a:ext>
            </a:extLst>
          </p:cNvPr>
          <p:cNvPicPr>
            <a:picLocks noChangeAspect="1"/>
          </p:cNvPicPr>
          <p:nvPr/>
        </p:nvPicPr>
        <p:blipFill>
          <a:blip r:embed="rId2"/>
          <a:stretch>
            <a:fillRect/>
          </a:stretch>
        </p:blipFill>
        <p:spPr>
          <a:xfrm>
            <a:off x="5807676" y="1616463"/>
            <a:ext cx="6183138" cy="4753908"/>
          </a:xfrm>
          <a:prstGeom prst="rect">
            <a:avLst/>
          </a:prstGeom>
        </p:spPr>
      </p:pic>
    </p:spTree>
    <p:extLst>
      <p:ext uri="{BB962C8B-B14F-4D97-AF65-F5344CB8AC3E}">
        <p14:creationId xmlns:p14="http://schemas.microsoft.com/office/powerpoint/2010/main" val="198586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6EB4-F28A-19E5-5FCB-F83CB953AC68}"/>
              </a:ext>
            </a:extLst>
          </p:cNvPr>
          <p:cNvSpPr>
            <a:spLocks noGrp="1"/>
          </p:cNvSpPr>
          <p:nvPr>
            <p:ph type="title"/>
          </p:nvPr>
        </p:nvSpPr>
        <p:spPr/>
        <p:txBody>
          <a:bodyPr>
            <a:normAutofit/>
          </a:bodyPr>
          <a:lstStyle/>
          <a:p>
            <a:pPr algn="l"/>
            <a:r>
              <a:rPr lang="en-US" kern="100" dirty="0">
                <a:solidFill>
                  <a:schemeClr val="tx1"/>
                </a:solidFill>
                <a:ea typeface="Calibri" panose="020F0502020204030204" pitchFamily="34" charset="0"/>
                <a:cs typeface="Times New Roman" panose="02020603050405020304" pitchFamily="18" charset="0"/>
              </a:rPr>
              <a:t>W</a:t>
            </a:r>
            <a:r>
              <a:rPr lang="en-US" b="1" kern="100" dirty="0">
                <a:solidFill>
                  <a:schemeClr val="tx1"/>
                </a:solidFill>
                <a:effectLst/>
                <a:ea typeface="Calibri" panose="020F0502020204030204" pitchFamily="34" charset="0"/>
                <a:cs typeface="Times New Roman" panose="02020603050405020304" pitchFamily="18" charset="0"/>
              </a:rPr>
              <a:t>hat the Act Means to Southborough</a:t>
            </a:r>
            <a:endParaRPr lang="en-US" dirty="0">
              <a:solidFill>
                <a:schemeClr val="tx1"/>
              </a:solidFill>
            </a:endParaRPr>
          </a:p>
        </p:txBody>
      </p:sp>
      <p:sp>
        <p:nvSpPr>
          <p:cNvPr id="4" name="Slide Number Placeholder 3">
            <a:extLst>
              <a:ext uri="{FF2B5EF4-FFF2-40B4-BE49-F238E27FC236}">
                <a16:creationId xmlns:a16="http://schemas.microsoft.com/office/drawing/2014/main" id="{5F2CC876-C651-0280-9F91-20AB4CB8FF88}"/>
              </a:ext>
            </a:extLst>
          </p:cNvPr>
          <p:cNvSpPr>
            <a:spLocks noGrp="1"/>
          </p:cNvSpPr>
          <p:nvPr>
            <p:ph type="sldNum" sz="quarter" idx="12"/>
          </p:nvPr>
        </p:nvSpPr>
        <p:spPr/>
        <p:txBody>
          <a:bodyPr/>
          <a:lstStyle/>
          <a:p>
            <a:fld id="{E0788EFF-A5C8-0941-9C7C-109013263273}" type="slidenum">
              <a:rPr lang="en-US" smtClean="0"/>
              <a:t>4</a:t>
            </a:fld>
            <a:endParaRPr lang="en-US"/>
          </a:p>
        </p:txBody>
      </p:sp>
      <p:sp>
        <p:nvSpPr>
          <p:cNvPr id="15" name="Text Placeholder 14">
            <a:extLst>
              <a:ext uri="{FF2B5EF4-FFF2-40B4-BE49-F238E27FC236}">
                <a16:creationId xmlns:a16="http://schemas.microsoft.com/office/drawing/2014/main" id="{9FECC38C-F76C-E88C-01C1-83AB64CD4D20}"/>
              </a:ext>
            </a:extLst>
          </p:cNvPr>
          <p:cNvSpPr>
            <a:spLocks noGrp="1"/>
          </p:cNvSpPr>
          <p:nvPr>
            <p:ph type="body" sz="quarter" idx="13"/>
          </p:nvPr>
        </p:nvSpPr>
        <p:spPr/>
        <p:txBody>
          <a:bodyPr/>
          <a:lstStyle/>
          <a:p>
            <a:r>
              <a:rPr lang="en-US" sz="2400" dirty="0"/>
              <a:t>As a commuter rail community, Southborough has a moderate level of obligation</a:t>
            </a:r>
          </a:p>
        </p:txBody>
      </p:sp>
      <p:sp>
        <p:nvSpPr>
          <p:cNvPr id="47" name="TextBox 46">
            <a:extLst>
              <a:ext uri="{FF2B5EF4-FFF2-40B4-BE49-F238E27FC236}">
                <a16:creationId xmlns:a16="http://schemas.microsoft.com/office/drawing/2014/main" id="{C1A9A22F-2D85-C162-5578-D98BFABFBA48}"/>
              </a:ext>
            </a:extLst>
          </p:cNvPr>
          <p:cNvSpPr txBox="1"/>
          <p:nvPr/>
        </p:nvSpPr>
        <p:spPr>
          <a:xfrm>
            <a:off x="2462238" y="2257898"/>
            <a:ext cx="5324017" cy="1261872"/>
          </a:xfrm>
          <a:prstGeom prst="rect">
            <a:avLst/>
          </a:prstGeom>
          <a:solidFill>
            <a:schemeClr val="accent2">
              <a:lumMod val="75000"/>
            </a:schemeClr>
          </a:solidFill>
          <a:ln>
            <a:noFill/>
          </a:ln>
        </p:spPr>
        <p:txBody>
          <a:bodyPr wrap="square" tIns="91440" bIns="91440" anchor="ctr">
            <a:noAutofit/>
          </a:bodyPr>
          <a:lstStyle/>
          <a:p>
            <a:pPr lvl="0">
              <a:spcAft>
                <a:spcPts val="600"/>
              </a:spcAft>
            </a:pPr>
            <a:r>
              <a:rPr lang="en-US" sz="2000" b="1" dirty="0">
                <a:solidFill>
                  <a:schemeClr val="bg1"/>
                </a:solidFill>
              </a:rPr>
              <a:t>10 Acres </a:t>
            </a:r>
            <a:r>
              <a:rPr lang="en-US" sz="2000" dirty="0">
                <a:solidFill>
                  <a:schemeClr val="bg1"/>
                </a:solidFill>
              </a:rPr>
              <a:t>within 1/2 mile of the MBTA station</a:t>
            </a:r>
          </a:p>
          <a:p>
            <a:pPr lvl="0">
              <a:spcAft>
                <a:spcPts val="600"/>
              </a:spcAft>
            </a:pPr>
            <a:r>
              <a:rPr lang="en-US" sz="2000" b="1" dirty="0">
                <a:solidFill>
                  <a:schemeClr val="bg1"/>
                </a:solidFill>
              </a:rPr>
              <a:t>25 Acres </a:t>
            </a:r>
            <a:r>
              <a:rPr lang="en-US" sz="2000" dirty="0">
                <a:solidFill>
                  <a:schemeClr val="bg1"/>
                </a:solidFill>
              </a:rPr>
              <a:t>must be contiguous</a:t>
            </a:r>
          </a:p>
          <a:p>
            <a:pPr lvl="0">
              <a:spcAft>
                <a:spcPts val="600"/>
              </a:spcAft>
            </a:pPr>
            <a:r>
              <a:rPr lang="en-US" sz="2000" b="1" dirty="0">
                <a:solidFill>
                  <a:schemeClr val="bg1"/>
                </a:solidFill>
              </a:rPr>
              <a:t>15 Acres </a:t>
            </a:r>
            <a:r>
              <a:rPr lang="en-US" sz="2000" dirty="0">
                <a:solidFill>
                  <a:schemeClr val="bg1"/>
                </a:solidFill>
              </a:rPr>
              <a:t>in minimum of 3, 5 Acre areas</a:t>
            </a:r>
            <a:endParaRPr lang="en-GB" sz="2000" dirty="0">
              <a:solidFill>
                <a:schemeClr val="bg1"/>
              </a:solidFill>
            </a:endParaRPr>
          </a:p>
        </p:txBody>
      </p:sp>
      <p:sp>
        <p:nvSpPr>
          <p:cNvPr id="5" name="TextBox 4">
            <a:extLst>
              <a:ext uri="{FF2B5EF4-FFF2-40B4-BE49-F238E27FC236}">
                <a16:creationId xmlns:a16="http://schemas.microsoft.com/office/drawing/2014/main" id="{8E317582-35C5-3F23-472E-8C747C524330}"/>
              </a:ext>
            </a:extLst>
          </p:cNvPr>
          <p:cNvSpPr txBox="1"/>
          <p:nvPr/>
        </p:nvSpPr>
        <p:spPr>
          <a:xfrm>
            <a:off x="503880" y="5673093"/>
            <a:ext cx="9645589" cy="830997"/>
          </a:xfrm>
          <a:prstGeom prst="rect">
            <a:avLst/>
          </a:prstGeom>
          <a:noFill/>
        </p:spPr>
        <p:txBody>
          <a:bodyPr wrap="square" rtlCol="0">
            <a:spAutoFit/>
          </a:bodyPr>
          <a:lstStyle/>
          <a:p>
            <a:r>
              <a:rPr lang="en-GB" sz="1200" b="0" i="0" dirty="0">
                <a:solidFill>
                  <a:srgbClr val="000000"/>
                </a:solidFill>
                <a:effectLst/>
                <a:latin typeface="BentonSansCompressed"/>
              </a:rPr>
              <a:t>Source: </a:t>
            </a:r>
            <a:r>
              <a:rPr lang="en-GB" sz="1200" b="0" i="0" dirty="0">
                <a:solidFill>
                  <a:srgbClr val="000000"/>
                </a:solidFill>
                <a:effectLst/>
                <a:latin typeface="BentonSansCompressed"/>
                <a:hlinkClick r:id="rId3"/>
              </a:rPr>
              <a:t>https://www.bostonglobe.com/2022/07/13/metro/is-states-multi-family-zoning-requirement-mbta-communities-good-policy/?p1=BGSearch_Advanced_Results</a:t>
            </a:r>
            <a:endParaRPr lang="en-GB" sz="1200" b="0" i="0" dirty="0">
              <a:solidFill>
                <a:srgbClr val="000000"/>
              </a:solidFill>
              <a:effectLst/>
              <a:latin typeface="BentonSansCompressed"/>
            </a:endParaRPr>
          </a:p>
          <a:p>
            <a:endParaRPr lang="en-GB" sz="1200" b="0" i="0" dirty="0">
              <a:solidFill>
                <a:srgbClr val="000000"/>
              </a:solidFill>
              <a:effectLst/>
              <a:latin typeface="BentonSansCompressed"/>
            </a:endParaRPr>
          </a:p>
          <a:p>
            <a:r>
              <a:rPr lang="en-GB" sz="1200" dirty="0">
                <a:solidFill>
                  <a:srgbClr val="000000"/>
                </a:solidFill>
                <a:latin typeface="BentonSansCompressed"/>
              </a:rPr>
              <a:t>* This figure represents not how much new multifamily housing is likely to be built, but how many total units must be possible in the rezoned areas.</a:t>
            </a:r>
          </a:p>
        </p:txBody>
      </p:sp>
      <p:sp>
        <p:nvSpPr>
          <p:cNvPr id="9" name="Trapezoid 8">
            <a:extLst>
              <a:ext uri="{FF2B5EF4-FFF2-40B4-BE49-F238E27FC236}">
                <a16:creationId xmlns:a16="http://schemas.microsoft.com/office/drawing/2014/main" id="{4E3A1AE8-F984-F085-DC84-CECA6D067D1F}"/>
              </a:ext>
            </a:extLst>
          </p:cNvPr>
          <p:cNvSpPr/>
          <p:nvPr/>
        </p:nvSpPr>
        <p:spPr>
          <a:xfrm rot="16200000">
            <a:off x="1534219" y="2594046"/>
            <a:ext cx="1261872" cy="589578"/>
          </a:xfrm>
          <a:prstGeom prst="trapezoid">
            <a:avLst/>
          </a:prstGeom>
          <a:gradFill flip="none" rotWithShape="1">
            <a:gsLst>
              <a:gs pos="0">
                <a:schemeClr val="accent3">
                  <a:lumMod val="75000"/>
                </a:schemeClr>
              </a:gs>
              <a:gs pos="64000">
                <a:schemeClr val="accent2">
                  <a:lumMod val="7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9BBD76B1-045C-875C-5656-0288FD109FFF}"/>
              </a:ext>
            </a:extLst>
          </p:cNvPr>
          <p:cNvSpPr/>
          <p:nvPr/>
        </p:nvSpPr>
        <p:spPr>
          <a:xfrm rot="16200000">
            <a:off x="1534220" y="4341512"/>
            <a:ext cx="1261872" cy="589577"/>
          </a:xfrm>
          <a:prstGeom prst="trapezoid">
            <a:avLst/>
          </a:prstGeom>
          <a:gradFill flip="none" rotWithShape="1">
            <a:gsLst>
              <a:gs pos="0">
                <a:schemeClr val="accent3">
                  <a:lumMod val="75000"/>
                </a:schemeClr>
              </a:gs>
              <a:gs pos="64000">
                <a:schemeClr val="accent2">
                  <a:lumMod val="7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8DB53A4-6C5D-ED87-EC4D-7B595C600059}"/>
              </a:ext>
            </a:extLst>
          </p:cNvPr>
          <p:cNvSpPr/>
          <p:nvPr/>
        </p:nvSpPr>
        <p:spPr>
          <a:xfrm>
            <a:off x="503880" y="2116166"/>
            <a:ext cx="1545336" cy="1545336"/>
          </a:xfrm>
          <a:prstGeom prst="ellipse">
            <a:avLst/>
          </a:prstGeom>
          <a:solidFill>
            <a:schemeClr val="accent3">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rPr>
              <a:t>1.69"</a:t>
            </a:r>
          </a:p>
        </p:txBody>
      </p:sp>
      <p:sp>
        <p:nvSpPr>
          <p:cNvPr id="44" name="Oval 43">
            <a:extLst>
              <a:ext uri="{FF2B5EF4-FFF2-40B4-BE49-F238E27FC236}">
                <a16:creationId xmlns:a16="http://schemas.microsoft.com/office/drawing/2014/main" id="{E4ECA9DB-4CBF-1107-A745-DAA36751F0F0}"/>
              </a:ext>
            </a:extLst>
          </p:cNvPr>
          <p:cNvSpPr/>
          <p:nvPr/>
        </p:nvSpPr>
        <p:spPr>
          <a:xfrm>
            <a:off x="503880" y="3864003"/>
            <a:ext cx="1545336" cy="1544594"/>
          </a:xfrm>
          <a:prstGeom prst="ellipse">
            <a:avLst/>
          </a:prstGeom>
          <a:solidFill>
            <a:schemeClr val="accent3">
              <a:lumMod val="20000"/>
              <a:lumOff val="80000"/>
            </a:schemeClr>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75000"/>
                  </a:schemeClr>
                </a:solidFill>
              </a:rPr>
              <a:t>750 Units</a:t>
            </a:r>
          </a:p>
        </p:txBody>
      </p:sp>
      <p:sp>
        <p:nvSpPr>
          <p:cNvPr id="11" name="TextBox 10">
            <a:extLst>
              <a:ext uri="{FF2B5EF4-FFF2-40B4-BE49-F238E27FC236}">
                <a16:creationId xmlns:a16="http://schemas.microsoft.com/office/drawing/2014/main" id="{4CBE52D3-BDB3-50D6-A220-464F29B17479}"/>
              </a:ext>
            </a:extLst>
          </p:cNvPr>
          <p:cNvSpPr txBox="1"/>
          <p:nvPr/>
        </p:nvSpPr>
        <p:spPr>
          <a:xfrm>
            <a:off x="2462238" y="4005365"/>
            <a:ext cx="5324017" cy="1261872"/>
          </a:xfrm>
          <a:prstGeom prst="rect">
            <a:avLst/>
          </a:prstGeom>
          <a:solidFill>
            <a:schemeClr val="accent2">
              <a:lumMod val="75000"/>
            </a:schemeClr>
          </a:solidFill>
          <a:ln>
            <a:noFill/>
          </a:ln>
        </p:spPr>
        <p:txBody>
          <a:bodyPr wrap="square" tIns="91440" bIns="91440" anchor="ctr">
            <a:noAutofit/>
          </a:bodyPr>
          <a:lstStyle/>
          <a:p>
            <a:pPr marL="231775" lvl="0" indent="-231775">
              <a:spcAft>
                <a:spcPts val="600"/>
              </a:spcAft>
              <a:buFont typeface="Arial" panose="020B0604020202020204" pitchFamily="34" charset="0"/>
              <a:buChar char="•"/>
            </a:pPr>
            <a:r>
              <a:rPr lang="en-US" sz="2000" dirty="0">
                <a:solidFill>
                  <a:schemeClr val="bg1"/>
                </a:solidFill>
              </a:rPr>
              <a:t>Rezone to permit 750* multifamily </a:t>
            </a:r>
            <a:br>
              <a:rPr lang="en-US" sz="2000" dirty="0">
                <a:solidFill>
                  <a:schemeClr val="bg1"/>
                </a:solidFill>
              </a:rPr>
            </a:br>
            <a:r>
              <a:rPr lang="en-US" sz="2000" dirty="0">
                <a:solidFill>
                  <a:schemeClr val="bg1"/>
                </a:solidFill>
              </a:rPr>
              <a:t>housing units</a:t>
            </a:r>
          </a:p>
          <a:p>
            <a:pPr marL="231775" lvl="0" indent="-231775">
              <a:spcAft>
                <a:spcPts val="600"/>
              </a:spcAft>
              <a:buFont typeface="Arial" panose="020B0604020202020204" pitchFamily="34" charset="0"/>
              <a:buChar char="•"/>
            </a:pPr>
            <a:r>
              <a:rPr lang="en-GB" sz="2000" dirty="0">
                <a:solidFill>
                  <a:schemeClr val="bg1"/>
                </a:solidFill>
              </a:rPr>
              <a:t>20% required near transit stations</a:t>
            </a:r>
          </a:p>
        </p:txBody>
      </p:sp>
      <p:sp>
        <p:nvSpPr>
          <p:cNvPr id="16" name="Content Placeholder 4">
            <a:extLst>
              <a:ext uri="{FF2B5EF4-FFF2-40B4-BE49-F238E27FC236}">
                <a16:creationId xmlns:a16="http://schemas.microsoft.com/office/drawing/2014/main" id="{780141F7-82BC-45C2-AC0C-814EB2182B7D}"/>
              </a:ext>
            </a:extLst>
          </p:cNvPr>
          <p:cNvSpPr txBox="1">
            <a:spLocks/>
          </p:cNvSpPr>
          <p:nvPr/>
        </p:nvSpPr>
        <p:spPr>
          <a:xfrm>
            <a:off x="8104909" y="1968937"/>
            <a:ext cx="3671455" cy="3752990"/>
          </a:xfrm>
          <a:prstGeom prst="rect">
            <a:avLst/>
          </a:prstGeom>
        </p:spPr>
        <p:txBody>
          <a:bodyPr>
            <a:noAutofit/>
          </a:bodyPr>
          <a:lstStyle>
            <a:lvl1pPr marL="228600" indent="-228600" algn="l" defTabSz="914400" rtl="0" eaLnBrk="1" latinLnBrk="0" hangingPunct="1">
              <a:lnSpc>
                <a:spcPct val="113000"/>
              </a:lnSpc>
              <a:spcBef>
                <a:spcPts val="0"/>
              </a:spcBef>
              <a:spcAft>
                <a:spcPts val="300"/>
              </a:spcAft>
              <a:buFont typeface="Arial" panose="020B0604020202020204" pitchFamily="34" charset="0"/>
              <a:buChar char="•"/>
              <a:defRPr sz="2800" kern="1200">
                <a:solidFill>
                  <a:schemeClr val="tx2"/>
                </a:solidFill>
                <a:latin typeface="+mn-lt"/>
                <a:ea typeface="+mn-ea"/>
                <a:cs typeface="+mn-cs"/>
              </a:defRPr>
            </a:lvl1pPr>
            <a:lvl2pPr marL="594360" indent="-228600" algn="l" defTabSz="914400" rtl="0" eaLnBrk="1" latinLnBrk="0" hangingPunct="1">
              <a:lnSpc>
                <a:spcPct val="113000"/>
              </a:lnSpc>
              <a:spcBef>
                <a:spcPts val="600"/>
              </a:spcBef>
              <a:spcAft>
                <a:spcPts val="300"/>
              </a:spcAft>
              <a:buFont typeface="Arial" panose="020B0604020202020204" pitchFamily="34" charset="0"/>
              <a:buChar char="•"/>
              <a:defRPr sz="2400" kern="1200">
                <a:solidFill>
                  <a:schemeClr val="tx2"/>
                </a:solidFill>
                <a:latin typeface="+mn-lt"/>
                <a:ea typeface="+mn-ea"/>
                <a:cs typeface="+mn-cs"/>
              </a:defRPr>
            </a:lvl2pPr>
            <a:lvl3pPr marL="960120" indent="-228600" algn="l" defTabSz="914400" rtl="0" eaLnBrk="1" latinLnBrk="0" hangingPunct="1">
              <a:lnSpc>
                <a:spcPct val="113000"/>
              </a:lnSpc>
              <a:spcBef>
                <a:spcPts val="600"/>
              </a:spcBef>
              <a:spcAft>
                <a:spcPts val="300"/>
              </a:spcAft>
              <a:buFont typeface="Arial" panose="020B0604020202020204" pitchFamily="34" charset="0"/>
              <a:buChar char="•"/>
              <a:defRPr sz="2000" kern="1200">
                <a:solidFill>
                  <a:schemeClr val="tx2"/>
                </a:solidFill>
                <a:latin typeface="+mn-lt"/>
                <a:ea typeface="+mn-ea"/>
                <a:cs typeface="+mn-cs"/>
              </a:defRPr>
            </a:lvl3pPr>
            <a:lvl4pPr marL="1325880" indent="-228600" algn="l" defTabSz="914400" rtl="0" eaLnBrk="1" latinLnBrk="0" hangingPunct="1">
              <a:lnSpc>
                <a:spcPct val="113000"/>
              </a:lnSpc>
              <a:spcBef>
                <a:spcPts val="600"/>
              </a:spcBef>
              <a:spcAft>
                <a:spcPts val="300"/>
              </a:spcAft>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263" indent="-68263">
              <a:buFont typeface="Arial" panose="020B0604020202020204" pitchFamily="34" charset="0"/>
              <a:buNone/>
            </a:pPr>
            <a:r>
              <a:rPr lang="en-US" sz="2000" dirty="0"/>
              <a:t>“</a:t>
            </a:r>
            <a:r>
              <a:rPr lang="en-GB" sz="2000" dirty="0"/>
              <a:t>The new policy is not a construction mandate, </a:t>
            </a:r>
            <a:br>
              <a:rPr lang="en-GB" sz="2000" dirty="0"/>
            </a:br>
            <a:r>
              <a:rPr lang="en-GB" sz="2000" dirty="0"/>
              <a:t>but a mandate for zoning allowances that </a:t>
            </a:r>
            <a:r>
              <a:rPr lang="en-GB" sz="2000" b="1" dirty="0">
                <a:solidFill>
                  <a:schemeClr val="accent2">
                    <a:lumMod val="75000"/>
                  </a:schemeClr>
                </a:solidFill>
              </a:rPr>
              <a:t>can offer expanded opportunities to build homes. </a:t>
            </a:r>
            <a:r>
              <a:rPr lang="en-GB" sz="2000" dirty="0"/>
              <a:t>No municipality would be forced to build units on any specific timeline — </a:t>
            </a:r>
            <a:br>
              <a:rPr lang="en-GB" sz="2000" dirty="0"/>
            </a:br>
            <a:r>
              <a:rPr lang="en-GB" sz="2000" dirty="0"/>
              <a:t>or even build them at all.”</a:t>
            </a:r>
          </a:p>
          <a:p>
            <a:pPr marL="0" indent="0" algn="r">
              <a:spcBef>
                <a:spcPts val="300"/>
              </a:spcBef>
              <a:buFont typeface="Arial" panose="020B0604020202020204" pitchFamily="34" charset="0"/>
              <a:buNone/>
            </a:pPr>
            <a:r>
              <a:rPr lang="en-GB" sz="2000" dirty="0"/>
              <a:t>– Boston Globe</a:t>
            </a:r>
          </a:p>
        </p:txBody>
      </p:sp>
    </p:spTree>
    <p:extLst>
      <p:ext uri="{BB962C8B-B14F-4D97-AF65-F5344CB8AC3E}">
        <p14:creationId xmlns:p14="http://schemas.microsoft.com/office/powerpoint/2010/main" val="116168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A8FE37B-B606-DD95-B8C5-A7F6B499BDFC}"/>
              </a:ext>
            </a:extLst>
          </p:cNvPr>
          <p:cNvSpPr>
            <a:spLocks noGrp="1"/>
          </p:cNvSpPr>
          <p:nvPr>
            <p:ph type="title"/>
          </p:nvPr>
        </p:nvSpPr>
        <p:spPr/>
        <p:txBody>
          <a:bodyPr>
            <a:normAutofit/>
          </a:bodyPr>
          <a:lstStyle/>
          <a:p>
            <a:r>
              <a:rPr lang="en-US" dirty="0"/>
              <a:t>Zoning Overlay with Local Controls </a:t>
            </a:r>
          </a:p>
        </p:txBody>
      </p:sp>
      <p:sp>
        <p:nvSpPr>
          <p:cNvPr id="3" name="Footer Placeholder 2">
            <a:extLst>
              <a:ext uri="{FF2B5EF4-FFF2-40B4-BE49-F238E27FC236}">
                <a16:creationId xmlns:a16="http://schemas.microsoft.com/office/drawing/2014/main" id="{7E9487A3-64C4-271D-4608-11386CB2C0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AF75CF-19F5-B65B-B322-D4D4B0C56945}"/>
              </a:ext>
            </a:extLst>
          </p:cNvPr>
          <p:cNvSpPr>
            <a:spLocks noGrp="1"/>
          </p:cNvSpPr>
          <p:nvPr>
            <p:ph type="sldNum" sz="quarter" idx="12"/>
          </p:nvPr>
        </p:nvSpPr>
        <p:spPr/>
        <p:txBody>
          <a:bodyPr/>
          <a:lstStyle/>
          <a:p>
            <a:fld id="{E0788EFF-A5C8-0941-9C7C-109013263273}" type="slidenum">
              <a:rPr lang="en-US" smtClean="0"/>
              <a:pPr/>
              <a:t>5</a:t>
            </a:fld>
            <a:endParaRPr lang="en-US"/>
          </a:p>
        </p:txBody>
      </p:sp>
      <p:sp>
        <p:nvSpPr>
          <p:cNvPr id="5" name="Content Placeholder 4">
            <a:extLst>
              <a:ext uri="{FF2B5EF4-FFF2-40B4-BE49-F238E27FC236}">
                <a16:creationId xmlns:a16="http://schemas.microsoft.com/office/drawing/2014/main" id="{D8A7B83C-5013-3986-2E2F-B9A43A8EDB56}"/>
              </a:ext>
            </a:extLst>
          </p:cNvPr>
          <p:cNvSpPr>
            <a:spLocks noGrp="1"/>
          </p:cNvSpPr>
          <p:nvPr>
            <p:ph idx="1"/>
          </p:nvPr>
        </p:nvSpPr>
        <p:spPr>
          <a:xfrm>
            <a:off x="457201" y="2130136"/>
            <a:ext cx="8167816" cy="4462463"/>
          </a:xfrm>
        </p:spPr>
        <p:txBody>
          <a:bodyPr>
            <a:normAutofit lnSpcReduction="10000"/>
          </a:bodyPr>
          <a:lstStyle/>
          <a:p>
            <a:pPr lvl="0"/>
            <a:r>
              <a:rPr lang="en-GB" dirty="0"/>
              <a:t>Site Plan Review application </a:t>
            </a:r>
          </a:p>
          <a:p>
            <a:pPr lvl="0"/>
            <a:r>
              <a:rPr lang="en-GB" dirty="0"/>
              <a:t>Public hearing with abutter notification for projects &gt;2000 Square feet (SF) </a:t>
            </a:r>
          </a:p>
          <a:p>
            <a:pPr lvl="0"/>
            <a:r>
              <a:rPr lang="en-GB" dirty="0"/>
              <a:t>Heights, setbacks, parking, lighting, and Lower Impact Development must meet local Southborough requirements</a:t>
            </a:r>
          </a:p>
          <a:p>
            <a:pPr lvl="0"/>
            <a:r>
              <a:rPr lang="en-GB" dirty="0"/>
              <a:t>10% units required to be inclusionary dwellings for Southborough Housing Inventory (SHI)</a:t>
            </a:r>
          </a:p>
          <a:p>
            <a:pPr lvl="0"/>
            <a:r>
              <a:rPr lang="en-GB" dirty="0"/>
              <a:t>90% units are market rate</a:t>
            </a:r>
          </a:p>
          <a:p>
            <a:endParaRPr lang="en-US" dirty="0"/>
          </a:p>
        </p:txBody>
      </p:sp>
      <p:sp>
        <p:nvSpPr>
          <p:cNvPr id="11" name="Text Placeholder 10">
            <a:extLst>
              <a:ext uri="{FF2B5EF4-FFF2-40B4-BE49-F238E27FC236}">
                <a16:creationId xmlns:a16="http://schemas.microsoft.com/office/drawing/2014/main" id="{70336314-1700-764F-EE74-9E9CAF8D602E}"/>
              </a:ext>
            </a:extLst>
          </p:cNvPr>
          <p:cNvSpPr>
            <a:spLocks noGrp="1"/>
          </p:cNvSpPr>
          <p:nvPr>
            <p:ph type="body" sz="quarter" idx="13"/>
          </p:nvPr>
        </p:nvSpPr>
        <p:spPr/>
        <p:txBody>
          <a:bodyPr/>
          <a:lstStyle/>
          <a:p>
            <a:r>
              <a:rPr lang="en-US" sz="2400" dirty="0"/>
              <a:t>Allows “as of right” development that must be compliant with Planning Board site Plan Oversight</a:t>
            </a:r>
          </a:p>
        </p:txBody>
      </p:sp>
      <p:sp>
        <p:nvSpPr>
          <p:cNvPr id="2" name="Rounded Rectangle 1">
            <a:extLst>
              <a:ext uri="{FF2B5EF4-FFF2-40B4-BE49-F238E27FC236}">
                <a16:creationId xmlns:a16="http://schemas.microsoft.com/office/drawing/2014/main" id="{6218D37B-3643-DA52-B79C-83158FEA22A7}"/>
              </a:ext>
            </a:extLst>
          </p:cNvPr>
          <p:cNvSpPr/>
          <p:nvPr/>
        </p:nvSpPr>
        <p:spPr>
          <a:xfrm>
            <a:off x="8909223" y="1992881"/>
            <a:ext cx="2566086" cy="3737994"/>
          </a:xfrm>
          <a:prstGeom prst="roundRect">
            <a:avLst/>
          </a:prstGeom>
          <a:solidFill>
            <a:schemeClr val="accent6">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latin typeface="+mj-lt"/>
              </a:rPr>
              <a:t>“As of Right”</a:t>
            </a:r>
          </a:p>
          <a:p>
            <a:pPr algn="ctr"/>
            <a:r>
              <a:rPr lang="en-US" sz="1600" dirty="0">
                <a:solidFill>
                  <a:schemeClr val="tx1"/>
                </a:solidFill>
                <a:latin typeface="+mj-lt"/>
              </a:rPr>
              <a:t>means </a:t>
            </a:r>
            <a:r>
              <a:rPr lang="en-GB" sz="1600" b="0" i="0" dirty="0">
                <a:solidFill>
                  <a:schemeClr val="tx1"/>
                </a:solidFill>
                <a:effectLst/>
                <a:latin typeface="+mj-lt"/>
              </a:rPr>
              <a:t>development that may proceed under a zoning ordinance or by-law without the need for a special permit, variance, zoning amendment, waiver, or other discretionary zoning approval</a:t>
            </a:r>
            <a:endParaRPr lang="en-US" sz="1600" dirty="0">
              <a:solidFill>
                <a:schemeClr val="tx1"/>
              </a:solidFill>
              <a:latin typeface="+mj-lt"/>
            </a:endParaRPr>
          </a:p>
        </p:txBody>
      </p:sp>
    </p:spTree>
    <p:extLst>
      <p:ext uri="{BB962C8B-B14F-4D97-AF65-F5344CB8AC3E}">
        <p14:creationId xmlns:p14="http://schemas.microsoft.com/office/powerpoint/2010/main" val="385708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940F6-06A6-F927-FCB7-DCF57EBA6DEB}"/>
              </a:ext>
            </a:extLst>
          </p:cNvPr>
          <p:cNvSpPr>
            <a:spLocks noGrp="1"/>
          </p:cNvSpPr>
          <p:nvPr>
            <p:ph type="title"/>
          </p:nvPr>
        </p:nvSpPr>
        <p:spPr>
          <a:xfrm>
            <a:off x="457200" y="241295"/>
            <a:ext cx="11277600" cy="879483"/>
          </a:xfrm>
        </p:spPr>
        <p:txBody>
          <a:bodyPr>
            <a:noAutofit/>
          </a:bodyPr>
          <a:lstStyle/>
          <a:p>
            <a:r>
              <a:rPr lang="en-US" dirty="0"/>
              <a:t>What Happens if Southborough Votes Down?</a:t>
            </a:r>
          </a:p>
        </p:txBody>
      </p:sp>
      <p:sp>
        <p:nvSpPr>
          <p:cNvPr id="4" name="Footer Placeholder 3">
            <a:extLst>
              <a:ext uri="{FF2B5EF4-FFF2-40B4-BE49-F238E27FC236}">
                <a16:creationId xmlns:a16="http://schemas.microsoft.com/office/drawing/2014/main" id="{F298C8CE-B17C-7D33-0735-55886DEA733F}"/>
              </a:ext>
            </a:extLst>
          </p:cNvPr>
          <p:cNvSpPr>
            <a:spLocks noGrp="1"/>
          </p:cNvSpPr>
          <p:nvPr>
            <p:ph type="ftr" sz="quarter" idx="11"/>
          </p:nvPr>
        </p:nvSpPr>
        <p:spPr>
          <a:xfrm>
            <a:off x="457200" y="6400800"/>
            <a:ext cx="7040880" cy="457200"/>
          </a:xfrm>
        </p:spPr>
        <p:txBody>
          <a:bodyPr/>
          <a:lstStyle/>
          <a:p>
            <a:endParaRPr lang="en-US"/>
          </a:p>
        </p:txBody>
      </p:sp>
      <p:sp>
        <p:nvSpPr>
          <p:cNvPr id="5" name="Slide Number Placeholder 4">
            <a:extLst>
              <a:ext uri="{FF2B5EF4-FFF2-40B4-BE49-F238E27FC236}">
                <a16:creationId xmlns:a16="http://schemas.microsoft.com/office/drawing/2014/main" id="{7EE26EE0-829A-35D6-53BC-14BE5C44305C}"/>
              </a:ext>
            </a:extLst>
          </p:cNvPr>
          <p:cNvSpPr>
            <a:spLocks noGrp="1"/>
          </p:cNvSpPr>
          <p:nvPr>
            <p:ph type="sldNum" sz="quarter" idx="12"/>
          </p:nvPr>
        </p:nvSpPr>
        <p:spPr>
          <a:xfrm>
            <a:off x="0" y="6400800"/>
            <a:ext cx="457200" cy="457200"/>
          </a:xfrm>
        </p:spPr>
        <p:txBody>
          <a:bodyPr/>
          <a:lstStyle/>
          <a:p>
            <a:fld id="{DFDF98CC-160E-494C-8C3C-8CDC5FA257DE}" type="slidenum">
              <a:rPr lang="en-US" smtClean="0"/>
              <a:pPr/>
              <a:t>6</a:t>
            </a:fld>
            <a:endParaRPr lang="en-US"/>
          </a:p>
        </p:txBody>
      </p:sp>
      <p:sp>
        <p:nvSpPr>
          <p:cNvPr id="7" name="Text Placeholder 6">
            <a:extLst>
              <a:ext uri="{FF2B5EF4-FFF2-40B4-BE49-F238E27FC236}">
                <a16:creationId xmlns:a16="http://schemas.microsoft.com/office/drawing/2014/main" id="{4142B5DF-CB00-AE0F-333D-CFC877AF757B}"/>
              </a:ext>
            </a:extLst>
          </p:cNvPr>
          <p:cNvSpPr>
            <a:spLocks noGrp="1"/>
          </p:cNvSpPr>
          <p:nvPr>
            <p:ph type="body" sz="quarter" idx="13"/>
          </p:nvPr>
        </p:nvSpPr>
        <p:spPr>
          <a:xfrm>
            <a:off x="457200" y="1127125"/>
            <a:ext cx="11277600" cy="579438"/>
          </a:xfrm>
        </p:spPr>
        <p:txBody>
          <a:bodyPr/>
          <a:lstStyle/>
          <a:p>
            <a:r>
              <a:rPr lang="en-US" dirty="0"/>
              <a:t>Compliance with the law is mandatory; Voting “No” could come with a cost</a:t>
            </a:r>
          </a:p>
          <a:p>
            <a:endParaRPr lang="en-US" dirty="0"/>
          </a:p>
        </p:txBody>
      </p:sp>
      <p:graphicFrame>
        <p:nvGraphicFramePr>
          <p:cNvPr id="17" name="Table 16">
            <a:extLst>
              <a:ext uri="{FF2B5EF4-FFF2-40B4-BE49-F238E27FC236}">
                <a16:creationId xmlns:a16="http://schemas.microsoft.com/office/drawing/2014/main" id="{BE6F2990-4196-94D1-EB46-E022ACA127F5}"/>
              </a:ext>
            </a:extLst>
          </p:cNvPr>
          <p:cNvGraphicFramePr>
            <a:graphicFrameLocks noGrp="1"/>
          </p:cNvGraphicFramePr>
          <p:nvPr>
            <p:extLst>
              <p:ext uri="{D42A27DB-BD31-4B8C-83A1-F6EECF244321}">
                <p14:modId xmlns:p14="http://schemas.microsoft.com/office/powerpoint/2010/main" val="3881564134"/>
              </p:ext>
            </p:extLst>
          </p:nvPr>
        </p:nvGraphicFramePr>
        <p:xfrm>
          <a:off x="8585201" y="2077411"/>
          <a:ext cx="3246580" cy="3627946"/>
        </p:xfrm>
        <a:graphic>
          <a:graphicData uri="http://schemas.openxmlformats.org/drawingml/2006/table">
            <a:tbl>
              <a:tblPr firstRow="1" bandRow="1">
                <a:tableStyleId>{5C22544A-7EE6-4342-B048-85BDC9FD1C3A}</a:tableStyleId>
              </a:tblPr>
              <a:tblGrid>
                <a:gridCol w="3246580">
                  <a:extLst>
                    <a:ext uri="{9D8B030D-6E8A-4147-A177-3AD203B41FA5}">
                      <a16:colId xmlns:a16="http://schemas.microsoft.com/office/drawing/2014/main" val="2380822052"/>
                    </a:ext>
                  </a:extLst>
                </a:gridCol>
              </a:tblGrid>
              <a:tr h="527974">
                <a:tc>
                  <a:txBody>
                    <a:bodyPr/>
                    <a:lstStyle/>
                    <a:p>
                      <a:pPr marL="0" marR="0" lvl="0" indent="0" algn="ctr" defTabSz="914400" rtl="0" eaLnBrk="1" fontAlgn="auto" latinLnBrk="0" hangingPunct="1">
                        <a:lnSpc>
                          <a:spcPct val="113000"/>
                        </a:lnSpc>
                        <a:spcBef>
                          <a:spcPts val="0"/>
                        </a:spcBef>
                        <a:spcAft>
                          <a:spcPts val="400"/>
                        </a:spcAft>
                        <a:buClrTx/>
                        <a:buSzTx/>
                        <a:buFontTx/>
                        <a:buNone/>
                        <a:tabLst/>
                        <a:defRPr/>
                      </a:pPr>
                      <a:r>
                        <a:rPr lang="en-US" sz="2400" b="1" dirty="0">
                          <a:solidFill>
                            <a:schemeClr val="bg1"/>
                          </a:solidFill>
                        </a:rPr>
                        <a:t>Potential Costs</a:t>
                      </a:r>
                    </a:p>
                  </a:txBody>
                  <a:tcPr marL="137160" marR="137160" marT="137160" marB="137160" anchor="ctr">
                    <a:solidFill>
                      <a:srgbClr val="FF9300"/>
                    </a:solidFill>
                  </a:tcPr>
                </a:tc>
                <a:extLst>
                  <a:ext uri="{0D108BD9-81ED-4DB2-BD59-A6C34878D82A}">
                    <a16:rowId xmlns:a16="http://schemas.microsoft.com/office/drawing/2014/main" val="329631261"/>
                  </a:ext>
                </a:extLst>
              </a:tr>
              <a:tr h="2853307">
                <a:tc>
                  <a:txBody>
                    <a:bodyPr/>
                    <a:lstStyle/>
                    <a:p>
                      <a:pPr marL="342900" indent="-342900">
                        <a:lnSpc>
                          <a:spcPct val="113000"/>
                        </a:lnSpc>
                        <a:spcBef>
                          <a:spcPts val="600"/>
                        </a:spcBef>
                        <a:spcAft>
                          <a:spcPts val="400"/>
                        </a:spcAft>
                        <a:buFont typeface="Arial" panose="020B0604020202020204" pitchFamily="34" charset="0"/>
                        <a:buChar char="•"/>
                      </a:pPr>
                      <a:r>
                        <a:rPr lang="en-US" sz="2400" dirty="0"/>
                        <a:t>Lose access to certain state grants</a:t>
                      </a:r>
                    </a:p>
                    <a:p>
                      <a:pPr marL="285750" indent="-285750">
                        <a:lnSpc>
                          <a:spcPct val="113000"/>
                        </a:lnSpc>
                        <a:spcBef>
                          <a:spcPts val="600"/>
                        </a:spcBef>
                        <a:spcAft>
                          <a:spcPts val="400"/>
                        </a:spcAft>
                        <a:buFont typeface="Arial" panose="020B0604020202020204" pitchFamily="34" charset="0"/>
                        <a:buChar char="•"/>
                      </a:pPr>
                      <a:r>
                        <a:rPr lang="en-US" sz="2400" dirty="0"/>
                        <a:t>Potential threat </a:t>
                      </a:r>
                      <a:br>
                        <a:rPr lang="en-US" sz="2400" dirty="0"/>
                      </a:br>
                      <a:r>
                        <a:rPr lang="en-US" sz="2400" dirty="0"/>
                        <a:t>of legal action </a:t>
                      </a:r>
                      <a:br>
                        <a:rPr lang="en-US" sz="2400" dirty="0"/>
                      </a:br>
                      <a:r>
                        <a:rPr lang="en-US" sz="2400" dirty="0"/>
                        <a:t>from AG</a:t>
                      </a:r>
                    </a:p>
                    <a:p>
                      <a:pPr marL="285750" indent="-285750">
                        <a:lnSpc>
                          <a:spcPct val="113000"/>
                        </a:lnSpc>
                        <a:spcBef>
                          <a:spcPts val="600"/>
                        </a:spcBef>
                        <a:spcAft>
                          <a:spcPts val="400"/>
                        </a:spcAft>
                        <a:buFont typeface="Arial" panose="020B0604020202020204" pitchFamily="34" charset="0"/>
                        <a:buChar char="•"/>
                      </a:pPr>
                      <a:r>
                        <a:rPr lang="en-US" sz="2400"/>
                        <a:t>Eminent Domain</a:t>
                      </a:r>
                      <a:endParaRPr lang="en-US" sz="2400" dirty="0"/>
                    </a:p>
                  </a:txBody>
                  <a:tcPr marL="137160" marR="137160" marT="137160" marB="137160">
                    <a:solidFill>
                      <a:srgbClr val="FFD579">
                        <a:alpha val="40000"/>
                      </a:srgbClr>
                    </a:solidFill>
                  </a:tcPr>
                </a:tc>
                <a:extLst>
                  <a:ext uri="{0D108BD9-81ED-4DB2-BD59-A6C34878D82A}">
                    <a16:rowId xmlns:a16="http://schemas.microsoft.com/office/drawing/2014/main" val="19645796"/>
                  </a:ext>
                </a:extLst>
              </a:tr>
            </a:tbl>
          </a:graphicData>
        </a:graphic>
      </p:graphicFrame>
      <p:grpSp>
        <p:nvGrpSpPr>
          <p:cNvPr id="21" name="Group 20">
            <a:extLst>
              <a:ext uri="{FF2B5EF4-FFF2-40B4-BE49-F238E27FC236}">
                <a16:creationId xmlns:a16="http://schemas.microsoft.com/office/drawing/2014/main" id="{C90E502F-4AD7-1C42-E4CB-266E08871475}"/>
              </a:ext>
            </a:extLst>
          </p:cNvPr>
          <p:cNvGrpSpPr/>
          <p:nvPr/>
        </p:nvGrpSpPr>
        <p:grpSpPr>
          <a:xfrm>
            <a:off x="7301344" y="1980245"/>
            <a:ext cx="1044631" cy="3761373"/>
            <a:chOff x="6781800" y="1938682"/>
            <a:chExt cx="1397922" cy="3761373"/>
          </a:xfrm>
        </p:grpSpPr>
        <p:sp>
          <p:nvSpPr>
            <p:cNvPr id="15" name="Triangle 14">
              <a:extLst>
                <a:ext uri="{FF2B5EF4-FFF2-40B4-BE49-F238E27FC236}">
                  <a16:creationId xmlns:a16="http://schemas.microsoft.com/office/drawing/2014/main" id="{BFD6D1B3-BDD4-9F0D-E697-EDF84F743B2A}"/>
                </a:ext>
              </a:extLst>
            </p:cNvPr>
            <p:cNvSpPr/>
            <p:nvPr/>
          </p:nvSpPr>
          <p:spPr>
            <a:xfrm rot="5400000">
              <a:off x="5682662" y="3202995"/>
              <a:ext cx="3761373" cy="1232747"/>
            </a:xfrm>
            <a:prstGeom prst="triangle">
              <a:avLst>
                <a:gd name="adj" fmla="val 51263"/>
              </a:avLst>
            </a:prstGeom>
            <a:gradFill flip="none" rotWithShape="1">
              <a:gsLst>
                <a:gs pos="0">
                  <a:schemeClr val="accent3"/>
                </a:gs>
                <a:gs pos="64000">
                  <a:schemeClr val="accent2">
                    <a:lumMod val="7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angle 19">
              <a:extLst>
                <a:ext uri="{FF2B5EF4-FFF2-40B4-BE49-F238E27FC236}">
                  <a16:creationId xmlns:a16="http://schemas.microsoft.com/office/drawing/2014/main" id="{D25EE398-8A67-C540-1166-F7D93ACAA70B}"/>
                </a:ext>
              </a:extLst>
            </p:cNvPr>
            <p:cNvSpPr/>
            <p:nvPr/>
          </p:nvSpPr>
          <p:spPr>
            <a:xfrm rot="5400000">
              <a:off x="5517487" y="3202995"/>
              <a:ext cx="3761373" cy="1232747"/>
            </a:xfrm>
            <a:prstGeom prst="triangle">
              <a:avLst>
                <a:gd name="adj" fmla="val 5126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7F8C05C-B9DB-5245-F33E-FE3687F9ABA2}"/>
              </a:ext>
            </a:extLst>
          </p:cNvPr>
          <p:cNvSpPr>
            <a:spLocks noGrp="1"/>
          </p:cNvSpPr>
          <p:nvPr>
            <p:ph sz="half" idx="1"/>
          </p:nvPr>
        </p:nvSpPr>
        <p:spPr>
          <a:xfrm>
            <a:off x="457199" y="1884363"/>
            <a:ext cx="6608619" cy="4206875"/>
          </a:xfrm>
        </p:spPr>
        <p:txBody>
          <a:bodyPr/>
          <a:lstStyle/>
          <a:p>
            <a:pPr marL="0" indent="0">
              <a:buNone/>
            </a:pPr>
            <a:r>
              <a:rPr lang="en-US" dirty="0"/>
              <a:t>An MBTA community that fails to comply </a:t>
            </a:r>
            <a:br>
              <a:rPr lang="en-US" dirty="0"/>
            </a:br>
            <a:r>
              <a:rPr lang="en-US" dirty="0"/>
              <a:t>with this section shall not be eligible for funds from: </a:t>
            </a:r>
          </a:p>
          <a:p>
            <a:r>
              <a:rPr lang="en-US" dirty="0"/>
              <a:t>The Housing Choice Initiative </a:t>
            </a:r>
          </a:p>
          <a:p>
            <a:r>
              <a:rPr lang="en-US" dirty="0"/>
              <a:t>The Local Capital Projects Fund established in section 2EEEE of chapter 29; or </a:t>
            </a:r>
          </a:p>
          <a:p>
            <a:r>
              <a:rPr lang="en-US" dirty="0"/>
              <a:t>The </a:t>
            </a:r>
            <a:r>
              <a:rPr lang="en-US" dirty="0" err="1"/>
              <a:t>MassWorks</a:t>
            </a:r>
            <a:r>
              <a:rPr lang="en-US" dirty="0"/>
              <a:t> infrastructure program established in section 63 of chapter 23A</a:t>
            </a:r>
          </a:p>
        </p:txBody>
      </p:sp>
    </p:spTree>
    <p:extLst>
      <p:ext uri="{BB962C8B-B14F-4D97-AF65-F5344CB8AC3E}">
        <p14:creationId xmlns:p14="http://schemas.microsoft.com/office/powerpoint/2010/main" val="320504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8556F-1164-E74F-0ED7-21565F1867B6}"/>
              </a:ext>
            </a:extLst>
          </p:cNvPr>
          <p:cNvSpPr>
            <a:spLocks noGrp="1"/>
          </p:cNvSpPr>
          <p:nvPr>
            <p:ph type="title"/>
          </p:nvPr>
        </p:nvSpPr>
        <p:spPr/>
        <p:txBody>
          <a:bodyPr/>
          <a:lstStyle/>
          <a:p>
            <a:r>
              <a:rPr lang="en-US" dirty="0"/>
              <a:t>Current Status on MBTA Bylaw Compliance</a:t>
            </a:r>
          </a:p>
        </p:txBody>
      </p:sp>
      <p:sp>
        <p:nvSpPr>
          <p:cNvPr id="8" name="Content Placeholder 7">
            <a:extLst>
              <a:ext uri="{FF2B5EF4-FFF2-40B4-BE49-F238E27FC236}">
                <a16:creationId xmlns:a16="http://schemas.microsoft.com/office/drawing/2014/main" id="{96803FAF-9B89-1B28-B7FB-888AF037AEA5}"/>
              </a:ext>
            </a:extLst>
          </p:cNvPr>
          <p:cNvSpPr>
            <a:spLocks noGrp="1"/>
          </p:cNvSpPr>
          <p:nvPr>
            <p:ph sz="half" idx="1"/>
          </p:nvPr>
        </p:nvSpPr>
        <p:spPr>
          <a:xfrm>
            <a:off x="457200" y="1884680"/>
            <a:ext cx="5455523" cy="1019158"/>
          </a:xfrm>
        </p:spPr>
        <p:txBody>
          <a:bodyPr/>
          <a:lstStyle/>
          <a:p>
            <a:pPr marL="0" indent="0">
              <a:buNone/>
            </a:pPr>
            <a:r>
              <a:rPr lang="en-US" sz="2000" b="1" dirty="0">
                <a:solidFill>
                  <a:srgbClr val="424242"/>
                </a:solidFill>
                <a:highlight>
                  <a:srgbClr val="FFFFFF"/>
                </a:highlight>
              </a:rPr>
              <a:t>Municipalities where zoning for MBTA communities has passed (61)</a:t>
            </a:r>
          </a:p>
        </p:txBody>
      </p:sp>
      <p:sp>
        <p:nvSpPr>
          <p:cNvPr id="9" name="Content Placeholder 8">
            <a:extLst>
              <a:ext uri="{FF2B5EF4-FFF2-40B4-BE49-F238E27FC236}">
                <a16:creationId xmlns:a16="http://schemas.microsoft.com/office/drawing/2014/main" id="{C7C8184F-7467-C3E8-8B32-536EA0126EDE}"/>
              </a:ext>
            </a:extLst>
          </p:cNvPr>
          <p:cNvSpPr>
            <a:spLocks noGrp="1"/>
          </p:cNvSpPr>
          <p:nvPr>
            <p:ph sz="half" idx="2"/>
          </p:nvPr>
        </p:nvSpPr>
        <p:spPr>
          <a:xfrm>
            <a:off x="6279279" y="1868648"/>
            <a:ext cx="5455523" cy="1035190"/>
          </a:xfrm>
        </p:spPr>
        <p:txBody>
          <a:bodyPr/>
          <a:lstStyle/>
          <a:p>
            <a:pPr marL="0" indent="0" algn="l">
              <a:buNone/>
            </a:pPr>
            <a:r>
              <a:rPr lang="en-GB" sz="2000" b="1" i="0" dirty="0">
                <a:solidFill>
                  <a:srgbClr val="424242"/>
                </a:solidFill>
                <a:effectLst/>
                <a:highlight>
                  <a:srgbClr val="FFFFFF"/>
                </a:highlight>
              </a:rPr>
              <a:t>Municipalities where zoning for MBTA Communities has not passed (12)</a:t>
            </a:r>
            <a:endParaRPr lang="en-US" sz="2800" dirty="0"/>
          </a:p>
        </p:txBody>
      </p:sp>
      <p:sp>
        <p:nvSpPr>
          <p:cNvPr id="3" name="Footer Placeholder 2">
            <a:extLst>
              <a:ext uri="{FF2B5EF4-FFF2-40B4-BE49-F238E27FC236}">
                <a16:creationId xmlns:a16="http://schemas.microsoft.com/office/drawing/2014/main" id="{473621D5-0A1C-5D2D-4506-C8C2CEAD35E0}"/>
              </a:ext>
            </a:extLst>
          </p:cNvPr>
          <p:cNvSpPr>
            <a:spLocks noGrp="1"/>
          </p:cNvSpPr>
          <p:nvPr>
            <p:ph type="ftr" sz="quarter" idx="11"/>
          </p:nvPr>
        </p:nvSpPr>
        <p:spPr/>
        <p:txBody>
          <a:bodyPr/>
          <a:lstStyle/>
          <a:p>
            <a:r>
              <a:rPr lang="en-US" dirty="0"/>
              <a:t>Updated weekly- updated on May 16, 2024 by email from </a:t>
            </a:r>
            <a:r>
              <a:rPr lang="en-US" dirty="0" err="1"/>
              <a:t>MassPlanners</a:t>
            </a:r>
            <a:endParaRPr lang="en-US" dirty="0"/>
          </a:p>
        </p:txBody>
      </p:sp>
      <p:sp>
        <p:nvSpPr>
          <p:cNvPr id="4" name="Slide Number Placeholder 3">
            <a:extLst>
              <a:ext uri="{FF2B5EF4-FFF2-40B4-BE49-F238E27FC236}">
                <a16:creationId xmlns:a16="http://schemas.microsoft.com/office/drawing/2014/main" id="{DEF86BE1-FB06-9B16-5503-555B525CD7DA}"/>
              </a:ext>
            </a:extLst>
          </p:cNvPr>
          <p:cNvSpPr>
            <a:spLocks noGrp="1"/>
          </p:cNvSpPr>
          <p:nvPr>
            <p:ph type="sldNum" sz="quarter" idx="12"/>
          </p:nvPr>
        </p:nvSpPr>
        <p:spPr/>
        <p:txBody>
          <a:bodyPr/>
          <a:lstStyle/>
          <a:p>
            <a:fld id="{E0788EFF-A5C8-0941-9C7C-109013263273}" type="slidenum">
              <a:rPr lang="en-US" smtClean="0"/>
              <a:t>7</a:t>
            </a:fld>
            <a:endParaRPr lang="en-US"/>
          </a:p>
        </p:txBody>
      </p:sp>
      <p:sp>
        <p:nvSpPr>
          <p:cNvPr id="6" name="Text Placeholder 5">
            <a:extLst>
              <a:ext uri="{FF2B5EF4-FFF2-40B4-BE49-F238E27FC236}">
                <a16:creationId xmlns:a16="http://schemas.microsoft.com/office/drawing/2014/main" id="{E798E350-F24B-5F5F-086F-488596414D1B}"/>
              </a:ext>
            </a:extLst>
          </p:cNvPr>
          <p:cNvSpPr>
            <a:spLocks noGrp="1"/>
          </p:cNvSpPr>
          <p:nvPr>
            <p:ph type="body" sz="quarter" idx="13"/>
          </p:nvPr>
        </p:nvSpPr>
        <p:spPr/>
        <p:txBody>
          <a:bodyPr/>
          <a:lstStyle/>
          <a:p>
            <a:r>
              <a:rPr lang="en-GB" i="0" dirty="0">
                <a:effectLst/>
                <a:highlight>
                  <a:srgbClr val="FFFFFF"/>
                </a:highlight>
              </a:rPr>
              <a:t>61 municipalities have approved bylaw and 12 towns have failed to pass</a:t>
            </a:r>
            <a:endParaRPr lang="en-US" dirty="0"/>
          </a:p>
        </p:txBody>
      </p:sp>
      <p:sp>
        <p:nvSpPr>
          <p:cNvPr id="11" name="TextBox 10">
            <a:extLst>
              <a:ext uri="{FF2B5EF4-FFF2-40B4-BE49-F238E27FC236}">
                <a16:creationId xmlns:a16="http://schemas.microsoft.com/office/drawing/2014/main" id="{D98295F3-4FE9-8032-53ED-8F1CA2647828}"/>
              </a:ext>
            </a:extLst>
          </p:cNvPr>
          <p:cNvSpPr txBox="1"/>
          <p:nvPr/>
        </p:nvSpPr>
        <p:spPr>
          <a:xfrm>
            <a:off x="6418780" y="3065923"/>
            <a:ext cx="1819532" cy="1754326"/>
          </a:xfrm>
          <a:prstGeom prst="rect">
            <a:avLst/>
          </a:prstGeom>
          <a:noFill/>
        </p:spPr>
        <p:txBody>
          <a:bodyPr wrap="square">
            <a:spAutoFit/>
          </a:bodyPr>
          <a:lstStyle/>
          <a:p>
            <a:pPr marL="342900" indent="-342900" algn="l">
              <a:buFont typeface="+mj-lt"/>
              <a:buAutoNum type="arabicPeriod"/>
            </a:pPr>
            <a:r>
              <a:rPr lang="en-GB" i="0" dirty="0">
                <a:solidFill>
                  <a:srgbClr val="424242"/>
                </a:solidFill>
                <a:effectLst/>
                <a:highlight>
                  <a:srgbClr val="FFFFFF"/>
                </a:highlight>
              </a:rPr>
              <a:t>Hanson</a:t>
            </a:r>
          </a:p>
          <a:p>
            <a:pPr marL="342900" indent="-342900" algn="l">
              <a:buFont typeface="+mj-lt"/>
              <a:buAutoNum type="arabicPeriod"/>
            </a:pPr>
            <a:r>
              <a:rPr lang="en-GB" i="0" dirty="0">
                <a:solidFill>
                  <a:srgbClr val="424242"/>
                </a:solidFill>
                <a:effectLst/>
                <a:highlight>
                  <a:srgbClr val="FFFFFF"/>
                </a:highlight>
              </a:rPr>
              <a:t>Hopkinton</a:t>
            </a:r>
          </a:p>
          <a:p>
            <a:pPr marL="342900" indent="-342900" algn="l">
              <a:buFont typeface="+mj-lt"/>
              <a:buAutoNum type="arabicPeriod"/>
            </a:pPr>
            <a:r>
              <a:rPr lang="en-GB" i="0" dirty="0">
                <a:solidFill>
                  <a:srgbClr val="424242"/>
                </a:solidFill>
                <a:effectLst/>
                <a:highlight>
                  <a:srgbClr val="FFFFFF"/>
                </a:highlight>
              </a:rPr>
              <a:t>Foxborough</a:t>
            </a:r>
          </a:p>
          <a:p>
            <a:pPr marL="342900" indent="-342900" algn="l">
              <a:buFont typeface="+mj-lt"/>
              <a:buAutoNum type="arabicPeriod"/>
            </a:pPr>
            <a:r>
              <a:rPr lang="en-GB" i="0" dirty="0">
                <a:solidFill>
                  <a:srgbClr val="424242"/>
                </a:solidFill>
                <a:effectLst/>
                <a:highlight>
                  <a:srgbClr val="FFFFFF"/>
                </a:highlight>
              </a:rPr>
              <a:t>Marblehead</a:t>
            </a:r>
          </a:p>
          <a:p>
            <a:pPr marL="342900" indent="-342900" algn="l">
              <a:buFont typeface="+mj-lt"/>
              <a:buAutoNum type="arabicPeriod"/>
            </a:pPr>
            <a:r>
              <a:rPr lang="en-GB" i="0" dirty="0">
                <a:solidFill>
                  <a:srgbClr val="424242"/>
                </a:solidFill>
                <a:effectLst/>
                <a:highlight>
                  <a:srgbClr val="FFFFFF"/>
                </a:highlight>
              </a:rPr>
              <a:t>Marshfield</a:t>
            </a:r>
          </a:p>
          <a:p>
            <a:pPr marL="342900" indent="-342900" algn="l">
              <a:buFont typeface="+mj-lt"/>
              <a:buAutoNum type="arabicPeriod"/>
            </a:pPr>
            <a:r>
              <a:rPr lang="en-GB" i="0" dirty="0">
                <a:solidFill>
                  <a:srgbClr val="424242"/>
                </a:solidFill>
                <a:effectLst/>
                <a:highlight>
                  <a:srgbClr val="FFFFFF"/>
                </a:highlight>
              </a:rPr>
              <a:t>Middleton</a:t>
            </a:r>
          </a:p>
        </p:txBody>
      </p:sp>
      <p:sp>
        <p:nvSpPr>
          <p:cNvPr id="13" name="TextBox 12">
            <a:extLst>
              <a:ext uri="{FF2B5EF4-FFF2-40B4-BE49-F238E27FC236}">
                <a16:creationId xmlns:a16="http://schemas.microsoft.com/office/drawing/2014/main" id="{DC470196-7030-EE15-4827-32B58A01C604}"/>
              </a:ext>
            </a:extLst>
          </p:cNvPr>
          <p:cNvSpPr txBox="1"/>
          <p:nvPr/>
        </p:nvSpPr>
        <p:spPr>
          <a:xfrm>
            <a:off x="9035316" y="3065923"/>
            <a:ext cx="1807175" cy="1754326"/>
          </a:xfrm>
          <a:prstGeom prst="rect">
            <a:avLst/>
          </a:prstGeom>
          <a:noFill/>
        </p:spPr>
        <p:txBody>
          <a:bodyPr wrap="square">
            <a:spAutoFit/>
          </a:bodyPr>
          <a:lstStyle/>
          <a:p>
            <a:pPr marL="342900" indent="-342900" algn="l">
              <a:buFont typeface="+mj-lt"/>
              <a:buAutoNum type="arabicPeriod" startAt="7"/>
            </a:pPr>
            <a:r>
              <a:rPr lang="en-GB" i="0" dirty="0">
                <a:solidFill>
                  <a:srgbClr val="424242"/>
                </a:solidFill>
                <a:effectLst/>
                <a:highlight>
                  <a:srgbClr val="FFFFFF"/>
                </a:highlight>
              </a:rPr>
              <a:t>Milton</a:t>
            </a:r>
          </a:p>
          <a:p>
            <a:pPr marL="342900" indent="-342900" algn="l">
              <a:buFont typeface="+mj-lt"/>
              <a:buAutoNum type="arabicPeriod" startAt="7"/>
            </a:pPr>
            <a:r>
              <a:rPr lang="en-GB" i="0" dirty="0">
                <a:solidFill>
                  <a:srgbClr val="424242"/>
                </a:solidFill>
                <a:effectLst/>
                <a:highlight>
                  <a:srgbClr val="FFFFFF"/>
                </a:highlight>
              </a:rPr>
              <a:t>Norwell</a:t>
            </a:r>
          </a:p>
          <a:p>
            <a:pPr marL="342900" indent="-342900" algn="l">
              <a:buFont typeface="+mj-lt"/>
              <a:buAutoNum type="arabicPeriod" startAt="7"/>
            </a:pPr>
            <a:r>
              <a:rPr lang="en-GB" i="0" dirty="0">
                <a:solidFill>
                  <a:srgbClr val="424242"/>
                </a:solidFill>
                <a:effectLst/>
                <a:highlight>
                  <a:srgbClr val="FFFFFF"/>
                </a:highlight>
              </a:rPr>
              <a:t>Rowley</a:t>
            </a:r>
          </a:p>
          <a:p>
            <a:pPr marL="342900" indent="-342900" algn="l">
              <a:buFont typeface="+mj-lt"/>
              <a:buAutoNum type="arabicPeriod" startAt="7"/>
            </a:pPr>
            <a:r>
              <a:rPr lang="en-GB" i="0" dirty="0">
                <a:solidFill>
                  <a:srgbClr val="424242"/>
                </a:solidFill>
                <a:effectLst/>
                <a:highlight>
                  <a:srgbClr val="FFFFFF"/>
                </a:highlight>
              </a:rPr>
              <a:t>Seekonk</a:t>
            </a:r>
          </a:p>
          <a:p>
            <a:pPr marL="342900" indent="-342900" algn="l">
              <a:buFont typeface="+mj-lt"/>
              <a:buAutoNum type="arabicPeriod" startAt="7"/>
            </a:pPr>
            <a:r>
              <a:rPr lang="en-GB" i="0" dirty="0">
                <a:solidFill>
                  <a:srgbClr val="424242"/>
                </a:solidFill>
                <a:effectLst/>
                <a:highlight>
                  <a:srgbClr val="FFFFFF"/>
                </a:highlight>
              </a:rPr>
              <a:t>Tewksbury</a:t>
            </a:r>
          </a:p>
          <a:p>
            <a:pPr marL="342900" indent="-342900" algn="l">
              <a:buFont typeface="+mj-lt"/>
              <a:buAutoNum type="arabicPeriod" startAt="7"/>
            </a:pPr>
            <a:r>
              <a:rPr lang="en-GB" i="0" dirty="0">
                <a:solidFill>
                  <a:srgbClr val="424242"/>
                </a:solidFill>
                <a:effectLst/>
                <a:highlight>
                  <a:srgbClr val="FFFFFF"/>
                </a:highlight>
              </a:rPr>
              <a:t>Wakefield</a:t>
            </a:r>
          </a:p>
        </p:txBody>
      </p:sp>
      <p:sp>
        <p:nvSpPr>
          <p:cNvPr id="15" name="TextBox 14">
            <a:extLst>
              <a:ext uri="{FF2B5EF4-FFF2-40B4-BE49-F238E27FC236}">
                <a16:creationId xmlns:a16="http://schemas.microsoft.com/office/drawing/2014/main" id="{9B6CAE5B-803C-B8BF-877A-627CE4095228}"/>
              </a:ext>
            </a:extLst>
          </p:cNvPr>
          <p:cNvSpPr txBox="1"/>
          <p:nvPr/>
        </p:nvSpPr>
        <p:spPr>
          <a:xfrm>
            <a:off x="559800" y="2645311"/>
            <a:ext cx="1579418" cy="3785652"/>
          </a:xfrm>
          <a:prstGeom prst="rect">
            <a:avLst/>
          </a:prstGeom>
          <a:noFill/>
        </p:spPr>
        <p:txBody>
          <a:bodyPr wrap="square">
            <a:spAutoFit/>
          </a:bodyPr>
          <a:lstStyle/>
          <a:p>
            <a:r>
              <a:rPr lang="en-US" sz="1200" dirty="0"/>
              <a:t>Abington</a:t>
            </a:r>
          </a:p>
          <a:p>
            <a:r>
              <a:rPr lang="en-US" sz="1200" dirty="0"/>
              <a:t>Acton</a:t>
            </a:r>
          </a:p>
          <a:p>
            <a:r>
              <a:rPr lang="en-US" sz="1200" dirty="0"/>
              <a:t>Andover</a:t>
            </a:r>
          </a:p>
          <a:p>
            <a:r>
              <a:rPr lang="en-US" sz="1200" dirty="0"/>
              <a:t>Arlington</a:t>
            </a:r>
          </a:p>
          <a:p>
            <a:r>
              <a:rPr lang="en-US" sz="1200" dirty="0"/>
              <a:t>Auburn</a:t>
            </a:r>
          </a:p>
          <a:p>
            <a:r>
              <a:rPr lang="en-US" sz="1200" dirty="0"/>
              <a:t>Bedford</a:t>
            </a:r>
          </a:p>
          <a:p>
            <a:r>
              <a:rPr lang="en-US" sz="1200" dirty="0"/>
              <a:t>Braintree</a:t>
            </a:r>
          </a:p>
          <a:p>
            <a:r>
              <a:rPr lang="en-US" sz="1200" dirty="0"/>
              <a:t>Bridgewater</a:t>
            </a:r>
          </a:p>
          <a:p>
            <a:r>
              <a:rPr lang="en-US" sz="1200" dirty="0"/>
              <a:t>Brookline</a:t>
            </a:r>
          </a:p>
          <a:p>
            <a:r>
              <a:rPr lang="en-US" sz="1200" dirty="0"/>
              <a:t>Cambridge</a:t>
            </a:r>
          </a:p>
          <a:p>
            <a:r>
              <a:rPr lang="en-US" sz="1200" dirty="0"/>
              <a:t>Canton</a:t>
            </a:r>
          </a:p>
          <a:p>
            <a:r>
              <a:rPr lang="en-US" sz="1200" dirty="0"/>
              <a:t>Chelsea</a:t>
            </a:r>
          </a:p>
          <a:p>
            <a:r>
              <a:rPr lang="en-US" sz="1200" dirty="0"/>
              <a:t>Chelmsford</a:t>
            </a:r>
          </a:p>
          <a:p>
            <a:r>
              <a:rPr lang="en-US" sz="1200" dirty="0"/>
              <a:t>Concord</a:t>
            </a:r>
          </a:p>
          <a:p>
            <a:r>
              <a:rPr lang="en-US" sz="1200" dirty="0"/>
              <a:t>Danvers</a:t>
            </a:r>
          </a:p>
          <a:p>
            <a:r>
              <a:rPr lang="en-US" sz="1200" dirty="0"/>
              <a:t>Dedham</a:t>
            </a:r>
          </a:p>
          <a:p>
            <a:r>
              <a:rPr lang="en-US" sz="1200" dirty="0"/>
              <a:t>Essex</a:t>
            </a:r>
          </a:p>
          <a:p>
            <a:r>
              <a:rPr lang="en-US" sz="1200" dirty="0"/>
              <a:t>Everett</a:t>
            </a:r>
          </a:p>
          <a:p>
            <a:r>
              <a:rPr lang="en-US" sz="1200" dirty="0"/>
              <a:t>Grafton</a:t>
            </a:r>
          </a:p>
          <a:p>
            <a:r>
              <a:rPr lang="en-US" sz="1200" dirty="0"/>
              <a:t>Harvard</a:t>
            </a:r>
          </a:p>
        </p:txBody>
      </p:sp>
      <p:sp>
        <p:nvSpPr>
          <p:cNvPr id="17" name="TextBox 16">
            <a:extLst>
              <a:ext uri="{FF2B5EF4-FFF2-40B4-BE49-F238E27FC236}">
                <a16:creationId xmlns:a16="http://schemas.microsoft.com/office/drawing/2014/main" id="{8521F62D-2064-94D9-5E92-2ABEB6AB344F}"/>
              </a:ext>
            </a:extLst>
          </p:cNvPr>
          <p:cNvSpPr txBox="1"/>
          <p:nvPr/>
        </p:nvSpPr>
        <p:spPr>
          <a:xfrm>
            <a:off x="1715527" y="2658258"/>
            <a:ext cx="1807175" cy="3785652"/>
          </a:xfrm>
          <a:prstGeom prst="rect">
            <a:avLst/>
          </a:prstGeom>
          <a:noFill/>
        </p:spPr>
        <p:txBody>
          <a:bodyPr wrap="square">
            <a:spAutoFit/>
          </a:bodyPr>
          <a:lstStyle/>
          <a:p>
            <a:r>
              <a:rPr lang="en-US" sz="1200" dirty="0"/>
              <a:t>Haverhill</a:t>
            </a:r>
          </a:p>
          <a:p>
            <a:r>
              <a:rPr lang="en-US" sz="1200" dirty="0"/>
              <a:t>Hingham</a:t>
            </a:r>
          </a:p>
          <a:p>
            <a:r>
              <a:rPr lang="en-US" sz="1200" dirty="0"/>
              <a:t>Hull</a:t>
            </a:r>
          </a:p>
          <a:p>
            <a:r>
              <a:rPr lang="en-US" sz="1200" dirty="0"/>
              <a:t>Lexington</a:t>
            </a:r>
          </a:p>
          <a:p>
            <a:r>
              <a:rPr lang="en-US" sz="1200" dirty="0"/>
              <a:t>Lincoln</a:t>
            </a:r>
          </a:p>
          <a:p>
            <a:r>
              <a:rPr lang="en-US" sz="1200" dirty="0"/>
              <a:t>Littleton</a:t>
            </a:r>
          </a:p>
          <a:p>
            <a:r>
              <a:rPr lang="en-US" sz="1200" dirty="0"/>
              <a:t>Lowell</a:t>
            </a:r>
          </a:p>
          <a:p>
            <a:r>
              <a:rPr lang="en-US" sz="1200" dirty="0"/>
              <a:t>Malden</a:t>
            </a:r>
          </a:p>
          <a:p>
            <a:r>
              <a:rPr lang="en-US" sz="1200" dirty="0"/>
              <a:t>Medfield</a:t>
            </a:r>
          </a:p>
          <a:p>
            <a:r>
              <a:rPr lang="en-US" sz="1200" dirty="0"/>
              <a:t>Medford</a:t>
            </a:r>
          </a:p>
          <a:p>
            <a:r>
              <a:rPr lang="en-US" sz="1200" dirty="0"/>
              <a:t>Newbury</a:t>
            </a:r>
          </a:p>
          <a:p>
            <a:r>
              <a:rPr lang="en-US" sz="1200" dirty="0"/>
              <a:t>Newton</a:t>
            </a:r>
          </a:p>
          <a:p>
            <a:r>
              <a:rPr lang="en-US" sz="1200" dirty="0"/>
              <a:t>North Andover</a:t>
            </a:r>
          </a:p>
          <a:p>
            <a:r>
              <a:rPr lang="en-US" sz="1200" dirty="0"/>
              <a:t>Northborough</a:t>
            </a:r>
          </a:p>
          <a:p>
            <a:r>
              <a:rPr lang="en-US" sz="1200" dirty="0"/>
              <a:t>Northbridge</a:t>
            </a:r>
          </a:p>
          <a:p>
            <a:r>
              <a:rPr lang="en-US" sz="1200" dirty="0"/>
              <a:t>Norwood</a:t>
            </a:r>
          </a:p>
          <a:p>
            <a:r>
              <a:rPr lang="en-US" sz="1200" dirty="0"/>
              <a:t>Pembroke</a:t>
            </a:r>
          </a:p>
          <a:p>
            <a:r>
              <a:rPr lang="en-US" sz="1200" dirty="0"/>
              <a:t>Plymouth</a:t>
            </a:r>
          </a:p>
          <a:p>
            <a:r>
              <a:rPr lang="en-US" sz="1200" dirty="0"/>
              <a:t>Quincy</a:t>
            </a:r>
          </a:p>
          <a:p>
            <a:r>
              <a:rPr lang="en-US" sz="1200" dirty="0"/>
              <a:t>Revere</a:t>
            </a:r>
          </a:p>
        </p:txBody>
      </p:sp>
      <p:sp>
        <p:nvSpPr>
          <p:cNvPr id="19" name="TextBox 18">
            <a:extLst>
              <a:ext uri="{FF2B5EF4-FFF2-40B4-BE49-F238E27FC236}">
                <a16:creationId xmlns:a16="http://schemas.microsoft.com/office/drawing/2014/main" id="{DA7C8AC4-3A87-4D3D-3A86-147681282960}"/>
              </a:ext>
            </a:extLst>
          </p:cNvPr>
          <p:cNvSpPr txBox="1"/>
          <p:nvPr/>
        </p:nvSpPr>
        <p:spPr>
          <a:xfrm>
            <a:off x="2960893" y="2659082"/>
            <a:ext cx="1454727" cy="3970318"/>
          </a:xfrm>
          <a:prstGeom prst="rect">
            <a:avLst/>
          </a:prstGeom>
          <a:noFill/>
        </p:spPr>
        <p:txBody>
          <a:bodyPr wrap="square">
            <a:spAutoFit/>
          </a:bodyPr>
          <a:lstStyle/>
          <a:p>
            <a:r>
              <a:rPr lang="en-US" sz="1200" dirty="0"/>
              <a:t>Rockland</a:t>
            </a:r>
          </a:p>
          <a:p>
            <a:r>
              <a:rPr lang="en-US" sz="1200" dirty="0"/>
              <a:t>Rockport</a:t>
            </a:r>
          </a:p>
          <a:p>
            <a:r>
              <a:rPr lang="en-US" sz="1200" dirty="0"/>
              <a:t>Salem</a:t>
            </a:r>
          </a:p>
          <a:p>
            <a:r>
              <a:rPr lang="en-US" sz="1200" dirty="0"/>
              <a:t>Scituate</a:t>
            </a:r>
          </a:p>
          <a:p>
            <a:r>
              <a:rPr lang="en-US" sz="1200" dirty="0"/>
              <a:t>Sharon</a:t>
            </a:r>
          </a:p>
          <a:p>
            <a:r>
              <a:rPr lang="en-US" sz="1200" dirty="0"/>
              <a:t>Somerville</a:t>
            </a:r>
          </a:p>
          <a:p>
            <a:r>
              <a:rPr lang="en-US" sz="1200" dirty="0"/>
              <a:t>Stoneham</a:t>
            </a:r>
          </a:p>
          <a:p>
            <a:r>
              <a:rPr lang="en-US" sz="1200" dirty="0"/>
              <a:t>Sudbury</a:t>
            </a:r>
          </a:p>
          <a:p>
            <a:r>
              <a:rPr lang="en-US" sz="1200" dirty="0"/>
              <a:t>Taunton</a:t>
            </a:r>
          </a:p>
          <a:p>
            <a:r>
              <a:rPr lang="en-US" sz="1200" dirty="0"/>
              <a:t>Topsfield</a:t>
            </a:r>
          </a:p>
          <a:p>
            <a:r>
              <a:rPr lang="en-US" sz="1200" dirty="0" err="1"/>
              <a:t>Tyngsborough</a:t>
            </a:r>
            <a:endParaRPr lang="en-US" sz="1200" dirty="0"/>
          </a:p>
          <a:p>
            <a:r>
              <a:rPr lang="en-US" sz="1200" dirty="0"/>
              <a:t>Walpole</a:t>
            </a:r>
          </a:p>
          <a:p>
            <a:r>
              <a:rPr lang="en-US" sz="1200" dirty="0"/>
              <a:t>Wareham</a:t>
            </a:r>
          </a:p>
          <a:p>
            <a:r>
              <a:rPr lang="en-US" sz="1200" dirty="0"/>
              <a:t>Wayland</a:t>
            </a:r>
          </a:p>
          <a:p>
            <a:r>
              <a:rPr lang="en-US" sz="1200" dirty="0"/>
              <a:t>Wellesley</a:t>
            </a:r>
          </a:p>
          <a:p>
            <a:r>
              <a:rPr lang="en-US" sz="1200" dirty="0"/>
              <a:t>Westborough</a:t>
            </a:r>
          </a:p>
          <a:p>
            <a:r>
              <a:rPr lang="en-US" sz="1200" dirty="0"/>
              <a:t>Westford</a:t>
            </a:r>
          </a:p>
          <a:p>
            <a:r>
              <a:rPr lang="en-US" sz="1200" dirty="0"/>
              <a:t>Westwood</a:t>
            </a:r>
          </a:p>
          <a:p>
            <a:r>
              <a:rPr lang="en-US" sz="1200" dirty="0"/>
              <a:t>Weymouth</a:t>
            </a:r>
          </a:p>
          <a:p>
            <a:r>
              <a:rPr lang="en-US" sz="1200" dirty="0"/>
              <a:t>Whitman</a:t>
            </a:r>
          </a:p>
          <a:p>
            <a:r>
              <a:rPr lang="en-US" sz="1200" dirty="0"/>
              <a:t>Winchester</a:t>
            </a:r>
          </a:p>
        </p:txBody>
      </p:sp>
    </p:spTree>
    <p:extLst>
      <p:ext uri="{BB962C8B-B14F-4D97-AF65-F5344CB8AC3E}">
        <p14:creationId xmlns:p14="http://schemas.microsoft.com/office/powerpoint/2010/main" val="323771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AD371-54E2-D35D-F150-E68648A13130}"/>
              </a:ext>
            </a:extLst>
          </p:cNvPr>
          <p:cNvSpPr>
            <a:spLocks noGrp="1"/>
          </p:cNvSpPr>
          <p:nvPr>
            <p:ph type="title"/>
          </p:nvPr>
        </p:nvSpPr>
        <p:spPr>
          <a:xfrm>
            <a:off x="457200" y="241295"/>
            <a:ext cx="11277600" cy="879483"/>
          </a:xfrm>
        </p:spPr>
        <p:txBody>
          <a:bodyPr/>
          <a:lstStyle/>
          <a:p>
            <a:r>
              <a:rPr lang="en-US" dirty="0"/>
              <a:t>What Happens if Southborough Votes Down?</a:t>
            </a:r>
          </a:p>
        </p:txBody>
      </p:sp>
      <p:sp>
        <p:nvSpPr>
          <p:cNvPr id="3" name="Content Placeholder 2">
            <a:extLst>
              <a:ext uri="{FF2B5EF4-FFF2-40B4-BE49-F238E27FC236}">
                <a16:creationId xmlns:a16="http://schemas.microsoft.com/office/drawing/2014/main" id="{5D097BA4-CC45-D930-0726-046A9114CDF1}"/>
              </a:ext>
            </a:extLst>
          </p:cNvPr>
          <p:cNvSpPr>
            <a:spLocks noGrp="1"/>
          </p:cNvSpPr>
          <p:nvPr>
            <p:ph sz="half" idx="1"/>
          </p:nvPr>
        </p:nvSpPr>
        <p:spPr>
          <a:xfrm>
            <a:off x="457200" y="1884363"/>
            <a:ext cx="5140036" cy="4206875"/>
          </a:xfrm>
        </p:spPr>
        <p:txBody>
          <a:bodyPr>
            <a:noAutofit/>
          </a:bodyPr>
          <a:lstStyle/>
          <a:p>
            <a:pPr marL="0" indent="0">
              <a:buNone/>
            </a:pPr>
            <a:r>
              <a:rPr lang="en-US" sz="1800" b="1" dirty="0"/>
              <a:t>To date, every other town has complied</a:t>
            </a:r>
          </a:p>
          <a:p>
            <a:r>
              <a:rPr lang="en-US" sz="1800" dirty="0"/>
              <a:t>Rapid transit communities date for Town approval was March 31, 2023: 11 of 12 communities have accepted bylaw</a:t>
            </a:r>
          </a:p>
          <a:p>
            <a:r>
              <a:rPr lang="en-US" sz="1800" dirty="0"/>
              <a:t>177 towns are impacted by bylaw, </a:t>
            </a:r>
            <a:br>
              <a:rPr lang="en-US" sz="1800" dirty="0"/>
            </a:br>
            <a:r>
              <a:rPr lang="en-US" sz="1800" dirty="0"/>
              <a:t>excluding Boston</a:t>
            </a:r>
          </a:p>
          <a:p>
            <a:endParaRPr lang="en-US" sz="1800" dirty="0"/>
          </a:p>
        </p:txBody>
      </p:sp>
      <p:sp>
        <p:nvSpPr>
          <p:cNvPr id="15" name="Content Placeholder 14">
            <a:extLst>
              <a:ext uri="{FF2B5EF4-FFF2-40B4-BE49-F238E27FC236}">
                <a16:creationId xmlns:a16="http://schemas.microsoft.com/office/drawing/2014/main" id="{34FD3612-9A67-D1EE-65ED-342AAA6E2DB0}"/>
              </a:ext>
            </a:extLst>
          </p:cNvPr>
          <p:cNvSpPr>
            <a:spLocks noGrp="1"/>
          </p:cNvSpPr>
          <p:nvPr>
            <p:ph sz="half" idx="2"/>
          </p:nvPr>
        </p:nvSpPr>
        <p:spPr/>
        <p:txBody>
          <a:bodyPr/>
          <a:lstStyle/>
          <a:p>
            <a:pPr marL="0" indent="0">
              <a:buNone/>
            </a:pPr>
            <a:r>
              <a:rPr lang="en-US" sz="1800" b="1" dirty="0"/>
              <a:t>Milton ramifications</a:t>
            </a:r>
          </a:p>
          <a:p>
            <a:r>
              <a:rPr lang="en-US" sz="1800" dirty="0"/>
              <a:t>$140,800 Seaport Economic Council grant revoked</a:t>
            </a:r>
          </a:p>
          <a:p>
            <a:r>
              <a:rPr lang="en-US" sz="1800" dirty="0"/>
              <a:t>Not eligible for Community One Stop grants</a:t>
            </a:r>
          </a:p>
          <a:p>
            <a:r>
              <a:rPr lang="en-US" sz="1800" dirty="0"/>
              <a:t>Not eligible for the 13 discretionary grant programs offered by the Executive Office of Housing and Livable Communities (EOHLC)</a:t>
            </a:r>
          </a:p>
          <a:p>
            <a:pPr marL="0" indent="0">
              <a:buNone/>
            </a:pPr>
            <a:endParaRPr lang="en-US" sz="1800" dirty="0"/>
          </a:p>
        </p:txBody>
      </p:sp>
      <p:sp>
        <p:nvSpPr>
          <p:cNvPr id="5" name="Slide Number Placeholder 4">
            <a:extLst>
              <a:ext uri="{FF2B5EF4-FFF2-40B4-BE49-F238E27FC236}">
                <a16:creationId xmlns:a16="http://schemas.microsoft.com/office/drawing/2014/main" id="{964C5F32-58EA-675F-CACE-3BA634A79438}"/>
              </a:ext>
            </a:extLst>
          </p:cNvPr>
          <p:cNvSpPr>
            <a:spLocks noGrp="1"/>
          </p:cNvSpPr>
          <p:nvPr>
            <p:ph type="sldNum" sz="quarter" idx="12"/>
          </p:nvPr>
        </p:nvSpPr>
        <p:spPr>
          <a:xfrm>
            <a:off x="0" y="6400800"/>
            <a:ext cx="457200" cy="457200"/>
          </a:xfrm>
        </p:spPr>
        <p:txBody>
          <a:bodyPr/>
          <a:lstStyle/>
          <a:p>
            <a:fld id="{DFDF98CC-160E-494C-8C3C-8CDC5FA257DE}" type="slidenum">
              <a:rPr lang="en-US" smtClean="0"/>
              <a:pPr/>
              <a:t>8</a:t>
            </a:fld>
            <a:endParaRPr lang="en-US"/>
          </a:p>
        </p:txBody>
      </p:sp>
      <p:sp>
        <p:nvSpPr>
          <p:cNvPr id="7" name="Text Placeholder 6">
            <a:extLst>
              <a:ext uri="{FF2B5EF4-FFF2-40B4-BE49-F238E27FC236}">
                <a16:creationId xmlns:a16="http://schemas.microsoft.com/office/drawing/2014/main" id="{2C91BFF4-1763-368A-0368-FB2F0FE82EAE}"/>
              </a:ext>
            </a:extLst>
          </p:cNvPr>
          <p:cNvSpPr>
            <a:spLocks noGrp="1"/>
          </p:cNvSpPr>
          <p:nvPr>
            <p:ph type="body" sz="quarter" idx="13"/>
          </p:nvPr>
        </p:nvSpPr>
        <p:spPr>
          <a:xfrm>
            <a:off x="457200" y="1127125"/>
            <a:ext cx="11277600" cy="579438"/>
          </a:xfrm>
        </p:spPr>
        <p:txBody>
          <a:bodyPr/>
          <a:lstStyle/>
          <a:p>
            <a:r>
              <a:rPr lang="en-US" dirty="0"/>
              <a:t>Ask the Town of Milton – 1st Non-Compliant Rapid Transit Community</a:t>
            </a:r>
          </a:p>
        </p:txBody>
      </p:sp>
      <p:pic>
        <p:nvPicPr>
          <p:cNvPr id="8" name="Picture 7">
            <a:extLst>
              <a:ext uri="{FF2B5EF4-FFF2-40B4-BE49-F238E27FC236}">
                <a16:creationId xmlns:a16="http://schemas.microsoft.com/office/drawing/2014/main" id="{FCD909D5-3F1E-567F-E0AC-7445DB6C1D64}"/>
              </a:ext>
            </a:extLst>
          </p:cNvPr>
          <p:cNvPicPr>
            <a:picLocks noChangeAspect="1"/>
          </p:cNvPicPr>
          <p:nvPr/>
        </p:nvPicPr>
        <p:blipFill>
          <a:blip r:embed="rId2"/>
          <a:stretch>
            <a:fillRect/>
          </a:stretch>
        </p:blipFill>
        <p:spPr>
          <a:xfrm>
            <a:off x="2923684" y="4384414"/>
            <a:ext cx="5846243" cy="2473586"/>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550747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DDCD088-228B-7620-CA92-07D000AD39D0}"/>
              </a:ext>
            </a:extLst>
          </p:cNvPr>
          <p:cNvSpPr/>
          <p:nvPr/>
        </p:nvSpPr>
        <p:spPr>
          <a:xfrm>
            <a:off x="9573491" y="3948544"/>
            <a:ext cx="1316182" cy="2161308"/>
          </a:xfrm>
          <a:prstGeom prst="rect">
            <a:avLst/>
          </a:prstGeom>
          <a:solidFill>
            <a:schemeClr val="accent3">
              <a:lumMod val="20000"/>
              <a:lumOff val="80000"/>
            </a:schemeClr>
          </a:solidFill>
          <a:ln w="222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B84F3D-E55F-C13C-FDC4-0170943ED273}"/>
              </a:ext>
            </a:extLst>
          </p:cNvPr>
          <p:cNvSpPr>
            <a:spLocks noGrp="1"/>
          </p:cNvSpPr>
          <p:nvPr>
            <p:ph type="title"/>
          </p:nvPr>
        </p:nvSpPr>
        <p:spPr>
          <a:xfrm>
            <a:off x="457200" y="241295"/>
            <a:ext cx="11277600" cy="879483"/>
          </a:xfrm>
        </p:spPr>
        <p:txBody>
          <a:bodyPr>
            <a:noAutofit/>
          </a:bodyPr>
          <a:lstStyle/>
          <a:p>
            <a:r>
              <a:rPr lang="en-US" dirty="0"/>
              <a:t>Planning Board Process to March Town Meeting </a:t>
            </a:r>
          </a:p>
        </p:txBody>
      </p:sp>
      <p:sp>
        <p:nvSpPr>
          <p:cNvPr id="4" name="Slide Number Placeholder 3">
            <a:extLst>
              <a:ext uri="{FF2B5EF4-FFF2-40B4-BE49-F238E27FC236}">
                <a16:creationId xmlns:a16="http://schemas.microsoft.com/office/drawing/2014/main" id="{14F30CDD-0A6D-32B1-A749-D9E8FF0985E3}"/>
              </a:ext>
            </a:extLst>
          </p:cNvPr>
          <p:cNvSpPr>
            <a:spLocks noGrp="1"/>
          </p:cNvSpPr>
          <p:nvPr>
            <p:ph type="sldNum" sz="quarter" idx="12"/>
          </p:nvPr>
        </p:nvSpPr>
        <p:spPr>
          <a:xfrm>
            <a:off x="0" y="6400800"/>
            <a:ext cx="457200" cy="457200"/>
          </a:xfrm>
        </p:spPr>
        <p:txBody>
          <a:bodyPr/>
          <a:lstStyle/>
          <a:p>
            <a:fld id="{E0788EFF-A5C8-0941-9C7C-109013263273}" type="slidenum">
              <a:rPr lang="en-US" smtClean="0"/>
              <a:pPr/>
              <a:t>9</a:t>
            </a:fld>
            <a:endParaRPr lang="en-US"/>
          </a:p>
        </p:txBody>
      </p:sp>
      <p:sp>
        <p:nvSpPr>
          <p:cNvPr id="7" name="Text Placeholder 6">
            <a:extLst>
              <a:ext uri="{FF2B5EF4-FFF2-40B4-BE49-F238E27FC236}">
                <a16:creationId xmlns:a16="http://schemas.microsoft.com/office/drawing/2014/main" id="{84EF2109-8A80-CB7C-D03B-35B5ACA19578}"/>
              </a:ext>
            </a:extLst>
          </p:cNvPr>
          <p:cNvSpPr>
            <a:spLocks noGrp="1"/>
          </p:cNvSpPr>
          <p:nvPr>
            <p:ph type="body" sz="quarter" idx="13"/>
          </p:nvPr>
        </p:nvSpPr>
        <p:spPr>
          <a:xfrm>
            <a:off x="457200" y="1127125"/>
            <a:ext cx="11277600" cy="579438"/>
          </a:xfrm>
        </p:spPr>
        <p:txBody>
          <a:bodyPr/>
          <a:lstStyle/>
          <a:p>
            <a:r>
              <a:rPr lang="en-US" dirty="0"/>
              <a:t>Intensive Education and Outreach Since August 2023 to enable compliance by December 2024</a:t>
            </a:r>
          </a:p>
        </p:txBody>
      </p:sp>
      <p:graphicFrame>
        <p:nvGraphicFramePr>
          <p:cNvPr id="6" name="Content Placeholder 50">
            <a:extLst>
              <a:ext uri="{FF2B5EF4-FFF2-40B4-BE49-F238E27FC236}">
                <a16:creationId xmlns:a16="http://schemas.microsoft.com/office/drawing/2014/main" id="{76D62FD1-783D-CD51-6D4B-26B02C0EF569}"/>
              </a:ext>
            </a:extLst>
          </p:cNvPr>
          <p:cNvGraphicFramePr>
            <a:graphicFrameLocks noGrp="1"/>
          </p:cNvGraphicFramePr>
          <p:nvPr>
            <p:ph idx="4294967295"/>
            <p:extLst>
              <p:ext uri="{D42A27DB-BD31-4B8C-83A1-F6EECF244321}">
                <p14:modId xmlns:p14="http://schemas.microsoft.com/office/powerpoint/2010/main" val="2138134000"/>
              </p:ext>
            </p:extLst>
          </p:nvPr>
        </p:nvGraphicFramePr>
        <p:xfrm>
          <a:off x="457200" y="2075005"/>
          <a:ext cx="11277600" cy="4556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91AE38EC-CEF1-CC44-FE92-0C7A88915534}"/>
              </a:ext>
            </a:extLst>
          </p:cNvPr>
          <p:cNvGrpSpPr/>
          <p:nvPr/>
        </p:nvGrpSpPr>
        <p:grpSpPr>
          <a:xfrm>
            <a:off x="10418713" y="2503708"/>
            <a:ext cx="1495449" cy="3617835"/>
            <a:chOff x="7325819" y="938289"/>
            <a:chExt cx="1495449" cy="3617835"/>
          </a:xfrm>
        </p:grpSpPr>
        <p:sp>
          <p:nvSpPr>
            <p:cNvPr id="10" name="Rectangle 9">
              <a:extLst>
                <a:ext uri="{FF2B5EF4-FFF2-40B4-BE49-F238E27FC236}">
                  <a16:creationId xmlns:a16="http://schemas.microsoft.com/office/drawing/2014/main" id="{D1662919-3208-9724-2648-9F24A77ABBD1}"/>
                </a:ext>
              </a:extLst>
            </p:cNvPr>
            <p:cNvSpPr/>
            <p:nvPr/>
          </p:nvSpPr>
          <p:spPr>
            <a:xfrm>
              <a:off x="7325819" y="3098165"/>
              <a:ext cx="1316087" cy="14579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TextBox 10">
              <a:extLst>
                <a:ext uri="{FF2B5EF4-FFF2-40B4-BE49-F238E27FC236}">
                  <a16:creationId xmlns:a16="http://schemas.microsoft.com/office/drawing/2014/main" id="{609BDFE3-3160-1B7A-8AC2-498A31FE19FD}"/>
                </a:ext>
              </a:extLst>
            </p:cNvPr>
            <p:cNvSpPr txBox="1"/>
            <p:nvPr/>
          </p:nvSpPr>
          <p:spPr>
            <a:xfrm>
              <a:off x="7505181" y="938289"/>
              <a:ext cx="1316087" cy="8075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b="1" kern="1200" dirty="0"/>
                <a:t>Town </a:t>
              </a:r>
              <a:br>
                <a:rPr lang="en-US" sz="1400" b="1" kern="1200" dirty="0"/>
              </a:br>
              <a:r>
                <a:rPr lang="en-US" sz="1400" b="1" kern="1200" dirty="0"/>
                <a:t>Meeting Approval Deadline</a:t>
              </a:r>
            </a:p>
          </p:txBody>
        </p:sp>
      </p:grpSp>
      <p:grpSp>
        <p:nvGrpSpPr>
          <p:cNvPr id="3" name="Group 2">
            <a:extLst>
              <a:ext uri="{FF2B5EF4-FFF2-40B4-BE49-F238E27FC236}">
                <a16:creationId xmlns:a16="http://schemas.microsoft.com/office/drawing/2014/main" id="{83203399-17C1-8704-DBEF-646BB9F95A58}"/>
              </a:ext>
            </a:extLst>
          </p:cNvPr>
          <p:cNvGrpSpPr/>
          <p:nvPr/>
        </p:nvGrpSpPr>
        <p:grpSpPr>
          <a:xfrm>
            <a:off x="9421064" y="4663584"/>
            <a:ext cx="1419054" cy="1634500"/>
            <a:chOff x="6560142" y="3098165"/>
            <a:chExt cx="1419054" cy="1634500"/>
          </a:xfrm>
        </p:grpSpPr>
        <p:sp>
          <p:nvSpPr>
            <p:cNvPr id="12" name="Rectangle 11">
              <a:extLst>
                <a:ext uri="{FF2B5EF4-FFF2-40B4-BE49-F238E27FC236}">
                  <a16:creationId xmlns:a16="http://schemas.microsoft.com/office/drawing/2014/main" id="{60F34630-E639-AA54-CC25-1E620F97756D}"/>
                </a:ext>
              </a:extLst>
            </p:cNvPr>
            <p:cNvSpPr/>
            <p:nvPr/>
          </p:nvSpPr>
          <p:spPr>
            <a:xfrm>
              <a:off x="6560142" y="3098165"/>
              <a:ext cx="1178421" cy="14579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3" name="TextBox 12">
              <a:extLst>
                <a:ext uri="{FF2B5EF4-FFF2-40B4-BE49-F238E27FC236}">
                  <a16:creationId xmlns:a16="http://schemas.microsoft.com/office/drawing/2014/main" id="{2AAA1F4A-7CC2-C64C-B288-210D32090758}"/>
                </a:ext>
              </a:extLst>
            </p:cNvPr>
            <p:cNvSpPr txBox="1"/>
            <p:nvPr/>
          </p:nvSpPr>
          <p:spPr>
            <a:xfrm>
              <a:off x="6800775" y="3602324"/>
              <a:ext cx="1178421" cy="11303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b="1" kern="1200" dirty="0"/>
                <a:t>Public Hearing start February 26, 2024</a:t>
              </a:r>
            </a:p>
          </p:txBody>
        </p:sp>
      </p:grpSp>
      <p:sp>
        <p:nvSpPr>
          <p:cNvPr id="5" name="TextBox 4">
            <a:extLst>
              <a:ext uri="{FF2B5EF4-FFF2-40B4-BE49-F238E27FC236}">
                <a16:creationId xmlns:a16="http://schemas.microsoft.com/office/drawing/2014/main" id="{74811374-1059-7B37-D735-191CE3F23560}"/>
              </a:ext>
            </a:extLst>
          </p:cNvPr>
          <p:cNvSpPr txBox="1"/>
          <p:nvPr/>
        </p:nvSpPr>
        <p:spPr>
          <a:xfrm>
            <a:off x="716692" y="6589645"/>
            <a:ext cx="5708614" cy="261610"/>
          </a:xfrm>
          <a:prstGeom prst="rect">
            <a:avLst/>
          </a:prstGeom>
          <a:noFill/>
        </p:spPr>
        <p:txBody>
          <a:bodyPr wrap="none" rtlCol="0">
            <a:spAutoFit/>
          </a:bodyPr>
          <a:lstStyle/>
          <a:p>
            <a:r>
              <a:rPr lang="en-US" sz="1100" dirty="0"/>
              <a:t>For additional information visit: Our Town Website: Planning Board: MBTA Communities </a:t>
            </a:r>
          </a:p>
        </p:txBody>
      </p:sp>
    </p:spTree>
    <p:extLst>
      <p:ext uri="{BB962C8B-B14F-4D97-AF65-F5344CB8AC3E}">
        <p14:creationId xmlns:p14="http://schemas.microsoft.com/office/powerpoint/2010/main" val="679085807"/>
      </p:ext>
    </p:extLst>
  </p:cSld>
  <p:clrMapOvr>
    <a:masterClrMapping/>
  </p:clrMapOvr>
</p:sld>
</file>

<file path=ppt/theme/theme1.xml><?xml version="1.0" encoding="utf-8"?>
<a:theme xmlns:a="http://schemas.openxmlformats.org/drawingml/2006/main" name="Office Theme">
  <a:themeElements>
    <a:clrScheme name="Southborough">
      <a:dk1>
        <a:srgbClr val="000000"/>
      </a:dk1>
      <a:lt1>
        <a:srgbClr val="FFFFFF"/>
      </a:lt1>
      <a:dk2>
        <a:srgbClr val="44546A"/>
      </a:dk2>
      <a:lt2>
        <a:srgbClr val="E7E6E6"/>
      </a:lt2>
      <a:accent1>
        <a:srgbClr val="006838"/>
      </a:accent1>
      <a:accent2>
        <a:srgbClr val="10739A"/>
      </a:accent2>
      <a:accent3>
        <a:srgbClr val="52AACE"/>
      </a:accent3>
      <a:accent4>
        <a:srgbClr val="58595B"/>
      </a:accent4>
      <a:accent5>
        <a:srgbClr val="80828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8048</TotalTime>
  <Words>1837</Words>
  <Application>Microsoft Office PowerPoint</Application>
  <PresentationFormat>Widescreen</PresentationFormat>
  <Paragraphs>330</Paragraphs>
  <Slides>19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BentonSansCompressed</vt:lpstr>
      <vt:lpstr>BentonSansCond</vt:lpstr>
      <vt:lpstr>Calibri</vt:lpstr>
      <vt:lpstr>Georgia</vt:lpstr>
      <vt:lpstr>Office Theme</vt:lpstr>
      <vt:lpstr> MBTA Communities Act Overview and Impact on Southborough</vt:lpstr>
      <vt:lpstr>What is the MBTA Communities Act?</vt:lpstr>
      <vt:lpstr>What are the MBTA Communities?</vt:lpstr>
      <vt:lpstr>What the Act Means to Southborough</vt:lpstr>
      <vt:lpstr>Zoning Overlay with Local Controls </vt:lpstr>
      <vt:lpstr>What Happens if Southborough Votes Down?</vt:lpstr>
      <vt:lpstr>Current Status on MBTA Bylaw Compliance</vt:lpstr>
      <vt:lpstr>What Happens if Southborough Votes Down?</vt:lpstr>
      <vt:lpstr>Planning Board Process to March Town Meeting </vt:lpstr>
      <vt:lpstr>Planning Board Approach for Overlay Bylaw</vt:lpstr>
      <vt:lpstr>Planning Board Approach for Overlay Bylaw</vt:lpstr>
      <vt:lpstr>ORIGINAL Proposed MBTA Overlay Bylaw For Town Vote in March 2024</vt:lpstr>
      <vt:lpstr>Area #1: MBTA Station </vt:lpstr>
      <vt:lpstr>Area #1: MBTA Station</vt:lpstr>
      <vt:lpstr>Area #2: 34 St. Martin Street</vt:lpstr>
      <vt:lpstr>Area #3: Turnpike Road at Madison Place</vt:lpstr>
      <vt:lpstr>What Happened with the Original Bylaw?</vt:lpstr>
      <vt:lpstr>What is Next?</vt:lpstr>
      <vt:lpstr>Still Need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 PROTECTION BYLAW</dc:title>
  <dc:creator>Maureen Wendell</dc:creator>
  <cp:lastModifiedBy>Colleen Stansfield</cp:lastModifiedBy>
  <cp:revision>130</cp:revision>
  <cp:lastPrinted>2023-02-26T21:26:46Z</cp:lastPrinted>
  <dcterms:created xsi:type="dcterms:W3CDTF">2022-04-19T20:17:25Z</dcterms:created>
  <dcterms:modified xsi:type="dcterms:W3CDTF">2024-05-21T17:55:48Z</dcterms:modified>
</cp:coreProperties>
</file>