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010400" cy="9296400"/>
  <p:embeddedFontLst>
    <p:embeddedFont>
      <p:font typeface="Play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ku5tIWfJdoJq1qD2Uq6aabXGM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2449a70fc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82449a70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2449a70f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9467" y="697230"/>
            <a:ext cx="62316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82449a70fc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2449a70fc_0_7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82449a70f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2449a70fc_0_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82449a70fc_0_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282449a70fc_0_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425" y="281690"/>
            <a:ext cx="3027495" cy="29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0643"/>
            <a:ext cx="4385569" cy="30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0921" y="239598"/>
            <a:ext cx="4841080" cy="3067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555068" y="3441182"/>
            <a:ext cx="8564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Session #1</a:t>
            </a: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21, 2023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Safety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Cordaville Rd.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Southborough, MA 01772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146" y="82650"/>
            <a:ext cx="11753700" cy="6692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What are the benefits of multifamily housing?</a:t>
            </a: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64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housing options = more access + greater affordability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2521258" y="2467992"/>
            <a:ext cx="775026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adults can downsize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kids can come home and rent their first apartment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couples can become homeowners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Low-income families can find housing stability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Middle-income families have greater mobility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businesses can retain employees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Grandparents can stay close to their grandchildren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all benefit!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/>
        </p:nvSpPr>
        <p:spPr>
          <a:xfrm>
            <a:off x="653700" y="1318050"/>
            <a:ext cx="108846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Southborough has already committed to improving our housing diversity and supporting broader housing goals through the </a:t>
            </a:r>
            <a:r>
              <a:rPr lang="en-US" sz="24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2019 Housing Production Plan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2021 Master Plan</a:t>
            </a: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other </a:t>
            </a:r>
            <a:r>
              <a:rPr lang="en-US" sz="24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Town Goals</a:t>
            </a: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/>
          </a:p>
        </p:txBody>
      </p:sp>
      <p:sp>
        <p:nvSpPr>
          <p:cNvPr id="157" name="Google Shape;157;p17"/>
          <p:cNvSpPr txBox="1"/>
          <p:nvPr/>
        </p:nvSpPr>
        <p:spPr>
          <a:xfrm>
            <a:off x="559300" y="2630450"/>
            <a:ext cx="1125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people may want to live in Southborough, but housing prices are extremely high and many of our homes are single-family only which means... 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653700" y="3684251"/>
            <a:ext cx="9206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Seniors wanting to downsize and stay in town have no opportunity to do so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653700" y="4617029"/>
            <a:ext cx="9034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graduates cannot return to their hometown without having to move back home with (Ugh!) their parents!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653700" y="4165654"/>
            <a:ext cx="87543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couples looking to start a family can’t afford homes in Town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653700" y="5417713"/>
            <a:ext cx="9206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businesses struggle to find quality employees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653700" y="5938164"/>
            <a:ext cx="10146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all lose out on new neighbors that the diversity of housing options would bring to our community 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653700" y="149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i="1"/>
              <a:t>Why is this good for Southborough?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2449a70fc_0_0"/>
          <p:cNvSpPr txBox="1">
            <a:spLocks noGrp="1"/>
          </p:cNvSpPr>
          <p:nvPr>
            <p:ph type="title"/>
          </p:nvPr>
        </p:nvSpPr>
        <p:spPr>
          <a:xfrm>
            <a:off x="602875" y="365125"/>
            <a:ext cx="1079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What are the requirements for Southborough?</a:t>
            </a:r>
            <a:endParaRPr/>
          </a:p>
        </p:txBody>
      </p:sp>
      <p:sp>
        <p:nvSpPr>
          <p:cNvPr id="169" name="Google Shape;169;g282449a70fc_0_0"/>
          <p:cNvSpPr txBox="1">
            <a:spLocks noGrp="1"/>
          </p:cNvSpPr>
          <p:nvPr>
            <p:ph type="body" idx="1"/>
          </p:nvPr>
        </p:nvSpPr>
        <p:spPr>
          <a:xfrm>
            <a:off x="434800" y="1690825"/>
            <a:ext cx="6154200" cy="4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Transit Type: Commuter Rail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Deadline: December 31st, 2024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Current Housing Units: 3,763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Minimum Land Area: 50 acres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Developable Station Area: 167 acres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% of district to be located in Station Area: 20%</a:t>
            </a:r>
            <a:endParaRPr sz="2700"/>
          </a:p>
          <a:p>
            <a:pPr marL="2286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District Capacity: 750</a:t>
            </a:r>
            <a:endParaRPr sz="2700"/>
          </a:p>
        </p:txBody>
      </p:sp>
      <p:pic>
        <p:nvPicPr>
          <p:cNvPr id="170" name="Google Shape;170;g282449a70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050" y="1690825"/>
            <a:ext cx="5719450" cy="4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2449a70fc_0_16"/>
          <p:cNvSpPr txBox="1">
            <a:spLocks noGrp="1"/>
          </p:cNvSpPr>
          <p:nvPr>
            <p:ph type="title"/>
          </p:nvPr>
        </p:nvSpPr>
        <p:spPr>
          <a:xfrm>
            <a:off x="320725" y="483900"/>
            <a:ext cx="104370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731"/>
              <a:buFont typeface="Calibri"/>
              <a:buNone/>
            </a:pPr>
            <a:r>
              <a:rPr lang="en-US" sz="4850" i="1"/>
              <a:t>What does zoning capacity mean?</a:t>
            </a:r>
            <a:br>
              <a:rPr lang="en-US"/>
            </a:br>
            <a:endParaRPr/>
          </a:p>
        </p:txBody>
      </p:sp>
      <p:pic>
        <p:nvPicPr>
          <p:cNvPr id="176" name="Google Shape;176;g282449a70f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484450"/>
            <a:ext cx="11785601" cy="29221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g282449a70fc_0_16"/>
          <p:cNvSpPr txBox="1"/>
          <p:nvPr/>
        </p:nvSpPr>
        <p:spPr>
          <a:xfrm>
            <a:off x="689250" y="4693467"/>
            <a:ext cx="10813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Capacity = what could theoretically be built under the new zoning code if there was nothing currently on the ground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It is NOT a production mandate!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40" y="155359"/>
            <a:ext cx="11810260" cy="620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/>
        </p:nvSpPr>
        <p:spPr>
          <a:xfrm>
            <a:off x="921038" y="443475"/>
            <a:ext cx="871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Considerations</a:t>
            </a:r>
            <a:endParaRPr sz="4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921056" y="1405206"/>
            <a:ext cx="1014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that cannot be included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federal, state, or municipally owned land, certain designated lands like wetlands, flood zones, parks, playgrounds, and conservation land are all excluded. 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908108" y="2366928"/>
            <a:ext cx="10375800" cy="1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still impose restrictions and incentives in our zoning:  	 </a:t>
            </a:r>
            <a:endParaRPr/>
          </a:p>
          <a:p>
            <a:pPr marL="1657350" marR="0" lvl="3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mixed-use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marL="1657350" marR="0" lvl="3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space</a:t>
            </a:r>
            <a:endParaRPr/>
          </a:p>
          <a:p>
            <a:pPr marL="1657350" marR="0" lvl="3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setbacks &amp; height</a:t>
            </a:r>
            <a:endParaRPr/>
          </a:p>
          <a:p>
            <a:pPr marL="165735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 size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770159" y="4175849"/>
            <a:ext cx="1029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project being proposed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mandated zoning for all 177 MBTA Communities and designated adjacent communities. 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770157" y="5240356"/>
            <a:ext cx="109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cannot require more than 10% affordable units.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20% can be approved by the State if it is shown through an Economic Feasibility Analysis that a higher affordable requirement does not make a project infeasible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2" y="559294"/>
            <a:ext cx="11029616" cy="586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2"/>
          <p:cNvCxnSpPr>
            <a:endCxn id="217" idx="2"/>
          </p:cNvCxnSpPr>
          <p:nvPr/>
        </p:nvCxnSpPr>
        <p:spPr>
          <a:xfrm rot="10800000">
            <a:off x="8934647" y="2409466"/>
            <a:ext cx="0" cy="15639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12"/>
          <p:cNvCxnSpPr/>
          <p:nvPr/>
        </p:nvCxnSpPr>
        <p:spPr>
          <a:xfrm rot="10800000" flipH="1">
            <a:off x="11298112" y="2712513"/>
            <a:ext cx="1" cy="1144655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12"/>
          <p:cNvCxnSpPr>
            <a:endCxn id="220" idx="2"/>
          </p:cNvCxnSpPr>
          <p:nvPr/>
        </p:nvCxnSpPr>
        <p:spPr>
          <a:xfrm rot="10800000">
            <a:off x="6265776" y="2807036"/>
            <a:ext cx="0" cy="13464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2"/>
          <p:cNvCxnSpPr>
            <a:endCxn id="222" idx="2"/>
          </p:cNvCxnSpPr>
          <p:nvPr/>
        </p:nvCxnSpPr>
        <p:spPr>
          <a:xfrm rot="10800000" flipH="1">
            <a:off x="3561206" y="2813860"/>
            <a:ext cx="1800" cy="11619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12"/>
          <p:cNvCxnSpPr>
            <a:endCxn id="224" idx="2"/>
          </p:cNvCxnSpPr>
          <p:nvPr/>
        </p:nvCxnSpPr>
        <p:spPr>
          <a:xfrm rot="10800000">
            <a:off x="1137112" y="2685794"/>
            <a:ext cx="0" cy="11619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12"/>
          <p:cNvSpPr txBox="1"/>
          <p:nvPr/>
        </p:nvSpPr>
        <p:spPr>
          <a:xfrm>
            <a:off x="575894" y="501707"/>
            <a:ext cx="11029616" cy="8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 OVERVIEW </a:t>
            </a:r>
            <a:r>
              <a:rPr lang="en-US" sz="4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 PRESENTED </a:t>
            </a:r>
            <a:endParaRPr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0" y="6096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27" name="Google Shape;227;p12"/>
          <p:cNvSpPr/>
          <p:nvPr/>
        </p:nvSpPr>
        <p:spPr>
          <a:xfrm>
            <a:off x="202670" y="1605837"/>
            <a:ext cx="1949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7/7–7/24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312909" y="2000991"/>
            <a:ext cx="1648405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Overview of MBTA @ Planning Board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693267" y="2971800"/>
            <a:ext cx="914400" cy="914400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1018814" y="4172206"/>
            <a:ext cx="259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Mid-August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1209165" y="4456195"/>
            <a:ext cx="2211595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Initial postcard mailer</a:t>
            </a:r>
            <a:endParaRPr/>
          </a:p>
        </p:txBody>
      </p:sp>
      <p:cxnSp>
        <p:nvCxnSpPr>
          <p:cNvPr id="231" name="Google Shape;231;p12"/>
          <p:cNvCxnSpPr>
            <a:stCxn id="229" idx="0"/>
          </p:cNvCxnSpPr>
          <p:nvPr/>
        </p:nvCxnSpPr>
        <p:spPr>
          <a:xfrm rot="10800000">
            <a:off x="2314962" y="3108706"/>
            <a:ext cx="0" cy="10635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12"/>
          <p:cNvSpPr/>
          <p:nvPr/>
        </p:nvSpPr>
        <p:spPr>
          <a:xfrm>
            <a:off x="1857762" y="2971800"/>
            <a:ext cx="914400" cy="914400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Aug.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2569100" y="1567326"/>
            <a:ext cx="1949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&amp; 3rd Weeks</a:t>
            </a:r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2511314" y="1944391"/>
            <a:ext cx="2103383" cy="8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Information sessions held at Town Hall and Highland St </a:t>
            </a:r>
            <a:b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(if available)</a:t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3086790" y="2971800"/>
            <a:ext cx="914400" cy="914400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Sept.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4187443" y="4172205"/>
            <a:ext cx="1766642" cy="52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 Workshops: </a:t>
            </a:r>
            <a:b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Dates TBD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3930399" y="4617191"/>
            <a:ext cx="2211595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Collaborate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Community directive to </a:t>
            </a:r>
            <a:b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“map” our district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Focus on abutters, Madison/Deerfoot and Town Meeting participants</a:t>
            </a:r>
            <a:endParaRPr/>
          </a:p>
        </p:txBody>
      </p:sp>
      <p:cxnSp>
        <p:nvCxnSpPr>
          <p:cNvPr id="237" name="Google Shape;237;p12"/>
          <p:cNvCxnSpPr>
            <a:stCxn id="235" idx="0"/>
          </p:cNvCxnSpPr>
          <p:nvPr/>
        </p:nvCxnSpPr>
        <p:spPr>
          <a:xfrm rot="10800000">
            <a:off x="5070764" y="3108705"/>
            <a:ext cx="0" cy="10635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2"/>
          <p:cNvSpPr/>
          <p:nvPr/>
        </p:nvSpPr>
        <p:spPr>
          <a:xfrm>
            <a:off x="4613564" y="2971800"/>
            <a:ext cx="914400" cy="9144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280798" y="1567326"/>
            <a:ext cx="1949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Bylaw Development</a:t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5253991" y="2122233"/>
            <a:ext cx="2023569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Planning Board public meeting</a:t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5798488" y="2971800"/>
            <a:ext cx="914400" cy="9144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Nov.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6133479" y="4172206"/>
            <a:ext cx="259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Bylaw Development</a:t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6323830" y="4456195"/>
            <a:ext cx="2211595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Planning Board public meeting</a:t>
            </a:r>
            <a:endParaRPr/>
          </a:p>
        </p:txBody>
      </p:sp>
      <p:cxnSp>
        <p:nvCxnSpPr>
          <p:cNvPr id="243" name="Google Shape;243;p12"/>
          <p:cNvCxnSpPr>
            <a:stCxn id="241" idx="0"/>
          </p:cNvCxnSpPr>
          <p:nvPr/>
        </p:nvCxnSpPr>
        <p:spPr>
          <a:xfrm rot="10800000">
            <a:off x="7429627" y="3108706"/>
            <a:ext cx="0" cy="10635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2"/>
          <p:cNvSpPr/>
          <p:nvPr/>
        </p:nvSpPr>
        <p:spPr>
          <a:xfrm>
            <a:off x="6972427" y="2971800"/>
            <a:ext cx="914400" cy="9144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Dec.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8153918" y="1567326"/>
            <a:ext cx="1590778" cy="4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Initiate formal public hearings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8110444" y="2132467"/>
            <a:ext cx="16484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8492107" y="2971800"/>
            <a:ext cx="914400" cy="914400"/>
          </a:xfrm>
          <a:prstGeom prst="ellipse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Jan.</a:t>
            </a:r>
            <a:endParaRPr/>
          </a:p>
        </p:txBody>
      </p:sp>
      <p:sp>
        <p:nvSpPr>
          <p:cNvPr id="247" name="Google Shape;247;p12"/>
          <p:cNvSpPr/>
          <p:nvPr/>
        </p:nvSpPr>
        <p:spPr>
          <a:xfrm>
            <a:off x="8827613" y="4172206"/>
            <a:ext cx="259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1st &amp; 3rd Weeks</a:t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8979864" y="4456195"/>
            <a:ext cx="2272425" cy="8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Information sessions held at Town Hall and Highland St </a:t>
            </a:r>
            <a:b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(if available)</a:t>
            </a:r>
            <a:endParaRPr/>
          </a:p>
        </p:txBody>
      </p:sp>
      <p:cxnSp>
        <p:nvCxnSpPr>
          <p:cNvPr id="249" name="Google Shape;249;p12"/>
          <p:cNvCxnSpPr>
            <a:stCxn id="247" idx="0"/>
          </p:cNvCxnSpPr>
          <p:nvPr/>
        </p:nvCxnSpPr>
        <p:spPr>
          <a:xfrm rot="10800000">
            <a:off x="10123761" y="3108706"/>
            <a:ext cx="0" cy="1063500"/>
          </a:xfrm>
          <a:prstGeom prst="straightConnector1">
            <a:avLst/>
          </a:prstGeom>
          <a:noFill/>
          <a:ln w="127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2"/>
          <p:cNvSpPr/>
          <p:nvPr/>
        </p:nvSpPr>
        <p:spPr>
          <a:xfrm>
            <a:off x="9666561" y="2971800"/>
            <a:ext cx="914400" cy="914400"/>
          </a:xfrm>
          <a:prstGeom prst="ellipse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Feb.</a:t>
            </a:r>
            <a:endParaRPr/>
          </a:p>
        </p:txBody>
      </p:sp>
      <p:sp>
        <p:nvSpPr>
          <p:cNvPr id="251" name="Google Shape;251;p12"/>
          <p:cNvSpPr/>
          <p:nvPr/>
        </p:nvSpPr>
        <p:spPr>
          <a:xfrm>
            <a:off x="10840912" y="2971800"/>
            <a:ext cx="914400" cy="914400"/>
          </a:xfrm>
          <a:prstGeom prst="ellipse">
            <a:avLst/>
          </a:prstGeom>
          <a:solidFill>
            <a:schemeClr val="accent6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Mar.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10286327" y="2409466"/>
            <a:ext cx="20235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VOTE!</a:t>
            </a:r>
            <a:endParaRPr/>
          </a:p>
        </p:txBody>
      </p:sp>
      <p:sp>
        <p:nvSpPr>
          <p:cNvPr id="253" name="Google Shape;253;p12"/>
          <p:cNvSpPr/>
          <p:nvPr/>
        </p:nvSpPr>
        <p:spPr>
          <a:xfrm>
            <a:off x="10286326" y="1552614"/>
            <a:ext cx="20235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3/1 – mailer on </a:t>
            </a: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 Meeting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3/23 – Town </a:t>
            </a: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Vote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581194" y="469245"/>
            <a:ext cx="11029616" cy="66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SOUTHBOROUGH MBTA COMMUNITY EDUCATION PLAN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581194" y="1186476"/>
            <a:ext cx="6094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Q3: July–September: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156316" y="1607010"/>
            <a:ext cx="82185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Internal Goal: Focus on Communication and Messaging on MBTA Communities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156316" y="2087265"/>
            <a:ext cx="6094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External Goal: Community Communication &amp; Engagement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2489447" y="2388885"/>
            <a:ext cx="60945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Explain what MBTA Communities Law is and what it is not</a:t>
            </a:r>
            <a:endParaRPr/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in the Town’s control</a:t>
            </a:r>
            <a:endParaRPr/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in the State’s control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2489447" y="3290669"/>
            <a:ext cx="60945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want the Town’s collaboration on building what is best for Southborough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156316" y="3937000"/>
            <a:ext cx="609452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Approach: Develop content and materials for town-wide dissemination (Mailers, letters, information sessions)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September:  Postcard mailing to Southside of Route 9, Town Meeting participants, and Flagg/Deerfoot Community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September: Letter from Planning Board to direct abutters within ½ mile radius of MBTA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973584" y="574374"/>
            <a:ext cx="102448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Southborough MBTA Community Education Plan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1759995" y="2014994"/>
            <a:ext cx="899086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Internal Goal: Develop the bylaw &amp; prepare Town Warrant Article for Acceptance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External Goal: Community collaboration to shape the bylaw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Approach: Workshops, Planning Board Meetings, and Public Hearings as required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973584" y="1409505"/>
            <a:ext cx="6094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Q4: October–December: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1331277" y="4389981"/>
            <a:ext cx="98482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Planning Board: Finalize Bylaw Language &amp; Vote to Support and Recommend 	Approval at Town Meeting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973584" y="3928316"/>
            <a:ext cx="6094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January–March: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/>
        </p:nvSpPr>
        <p:spPr>
          <a:xfrm>
            <a:off x="3808520" y="932155"/>
            <a:ext cx="40482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Agenda</a:t>
            </a: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1"/>
          </p:nvPr>
        </p:nvSpPr>
        <p:spPr>
          <a:xfrm>
            <a:off x="838200" y="1578699"/>
            <a:ext cx="10537800" cy="4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is zoning and why does it matter?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is Section 3A and why was it passed?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are the benefits of multifamily housing?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are the requirements for Southborough?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could this look like in Southborough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will this process involve?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2449a70fc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What is Zoning?</a:t>
            </a:r>
            <a:endParaRPr/>
          </a:p>
        </p:txBody>
      </p:sp>
      <p:sp>
        <p:nvSpPr>
          <p:cNvPr id="108" name="Google Shape;108;g282449a70fc_0_75"/>
          <p:cNvSpPr txBox="1">
            <a:spLocks noGrp="1"/>
          </p:cNvSpPr>
          <p:nvPr>
            <p:ph type="body" idx="1"/>
          </p:nvPr>
        </p:nvSpPr>
        <p:spPr>
          <a:xfrm>
            <a:off x="1100831" y="2015732"/>
            <a:ext cx="10537800" cy="4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A code that regulates how we can use land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Includes: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Shape (height and size) of buildings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Distance between buildings and other land uses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What the land can be used for: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Residential – Single or Multifamily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Commercial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Industrial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Open Space</a:t>
            </a:r>
            <a:endParaRPr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Can also include requirements for things like parking, affordability, and design standards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Why does Zoning matter?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Zoning creates rules for what can be built and where.  That determines who can live, work, and play in our communities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done correctly, it is one of the most powerful tools we have to meet our goals for housing, transportation, climate, and diversity.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However, many Massachusetts communities have stringent and inflexible zoning that has made it illegal or impossible to build anything other than a single-family home.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This pushes out people who can’t afford a single-family home as well as people who want to live in multifamily housing.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What is the impact of restrictive zoning?</a:t>
            </a: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843800" cy="4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High Home Prices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Restrictive zoning creates barriers to addressing our housing shortage, and when there is only so much housing to go around, prices will naturally skyrocket.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According to Redfin, the median price for a single-family home in Southborough is now $1.37 million.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Only 1 in 12 residents in the Boston metro area has the annual income needed to buy a typical home.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Racial Wealth Gap:	70% of White households in greater Boston own their home, compared to 37% of Black households and 31% of Hispanic households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2654423" y="5684149"/>
            <a:ext cx="54420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the 2022 Greater Boston Housing Report Card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Why was Section 3A Passed?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Growing a healthy and sustainable regional economy requires providing housing options at a variety of scales and a wide range of price points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Decades of under-producing housing across every municipality has created a serious housing shortage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 home prices are pushing out college graduates, young families, older adults, and even people with moderate incomes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poses a serious threat to our economy as working families are squeezed out, and many residents are leaving the state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Why was Section 3A Passed? </a:t>
            </a:r>
            <a:r>
              <a:rPr lang="en-US" sz="3200" i="1"/>
              <a:t>(continued)</a:t>
            </a:r>
            <a:endParaRPr sz="320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leave our most important housing policy decisions to local governments, but these local governments are not elected to think </a:t>
            </a:r>
            <a:r>
              <a:rPr lang="en-US" i="1" u="sng"/>
              <a:t>regionally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Local resistance has prevented 1000s of new homes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State leadership stepped in to course-correct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MBTA Multifamily Zoning Requirements (Section 3A) passed by the State Legislature in 2021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247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What does Section 3A do?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838200" y="1573175"/>
            <a:ext cx="10675800" cy="4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Char char="•"/>
            </a:pPr>
            <a:r>
              <a:rPr lang="en-US" sz="2550"/>
              <a:t>Requires communities to designate a zoning district in which multifamily housing near transit “as of right”</a:t>
            </a:r>
            <a:endParaRPr sz="2550"/>
          </a:p>
          <a:p>
            <a:pPr marL="22860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Char char="•"/>
            </a:pPr>
            <a:r>
              <a:rPr lang="en-US" sz="2550"/>
              <a:t>Impacts all 177 MBTA Communities</a:t>
            </a:r>
            <a:endParaRPr sz="2550"/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Rapid Transit</a:t>
            </a:r>
            <a:endParaRPr sz="2550"/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Commuter Rail</a:t>
            </a:r>
            <a:endParaRPr sz="2550"/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Adjacent Community</a:t>
            </a:r>
            <a:endParaRPr sz="2550"/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Adjacent Small Town</a:t>
            </a:r>
            <a:endParaRPr sz="2550"/>
          </a:p>
          <a:p>
            <a:pPr marL="2286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District must allow 15 units/acre by right</a:t>
            </a:r>
            <a:endParaRPr sz="2550"/>
          </a:p>
          <a:p>
            <a:pPr marL="2286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Zone must be of “reasonable size”</a:t>
            </a:r>
            <a:endParaRPr sz="2550"/>
          </a:p>
          <a:p>
            <a:pPr marL="2286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No age restrictions, must be suitable for families</a:t>
            </a:r>
            <a:endParaRPr sz="2550"/>
          </a:p>
          <a:p>
            <a:pPr marL="2286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Certain % must be within ½ mile of transit station, if applicable</a:t>
            </a:r>
            <a:endParaRPr sz="25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Widescreen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Courier New</vt:lpstr>
      <vt:lpstr>Play</vt:lpstr>
      <vt:lpstr>Arial</vt:lpstr>
      <vt:lpstr>Calibri</vt:lpstr>
      <vt:lpstr>Office Theme</vt:lpstr>
      <vt:lpstr>PowerPoint Presentation</vt:lpstr>
      <vt:lpstr>PowerPoint Presentation</vt:lpstr>
      <vt:lpstr>Agenda</vt:lpstr>
      <vt:lpstr>What is Zoning?</vt:lpstr>
      <vt:lpstr>Why does Zoning matter?</vt:lpstr>
      <vt:lpstr>What is the impact of restrictive zoning?</vt:lpstr>
      <vt:lpstr>Why was Section 3A Passed?</vt:lpstr>
      <vt:lpstr>Why was Section 3A Passed? (continued)</vt:lpstr>
      <vt:lpstr>What does Section 3A do?</vt:lpstr>
      <vt:lpstr>PowerPoint Presentation</vt:lpstr>
      <vt:lpstr>What are the benefits of multifamily housing?</vt:lpstr>
      <vt:lpstr>Why is this good for Southborough?</vt:lpstr>
      <vt:lpstr>What are the requirements for Southborough?</vt:lpstr>
      <vt:lpstr>What does zoning capacity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Stansfield</dc:creator>
  <cp:lastModifiedBy>Colleen Stansfield</cp:lastModifiedBy>
  <cp:revision>1</cp:revision>
  <dcterms:created xsi:type="dcterms:W3CDTF">2023-09-20T18:02:05Z</dcterms:created>
  <dcterms:modified xsi:type="dcterms:W3CDTF">2024-05-22T15:55:05Z</dcterms:modified>
</cp:coreProperties>
</file>