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77" r:id="rId4"/>
    <p:sldId id="263" r:id="rId5"/>
    <p:sldId id="260" r:id="rId6"/>
    <p:sldId id="283" r:id="rId7"/>
    <p:sldId id="284" r:id="rId8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  <p15:guide id="5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1E4DF8-6D52-4193-EC66-8754181AFC9E}" name="Marnie Hoolahan" initials="MH" userId="S::mhoolahan@NemetzGroup.onmicrosoft.com::9f26845b-3def-4701-98c2-0b6b3c75fe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mel" initials="ML" lastIdx="1" clrIdx="0">
    <p:extLst>
      <p:ext uri="{19B8F6BF-5375-455C-9EA6-DF929625EA0E}">
        <p15:presenceInfo xmlns:p15="http://schemas.microsoft.com/office/powerpoint/2012/main" userId="mem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D579"/>
    <a:srgbClr val="FF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95846" autoAdjust="0"/>
  </p:normalViewPr>
  <p:slideViewPr>
    <p:cSldViewPr snapToGrid="0" snapToObjects="1" showGuides="1">
      <p:cViewPr varScale="1">
        <p:scale>
          <a:sx n="80" d="100"/>
          <a:sy n="80" d="100"/>
        </p:scale>
        <p:origin x="324" y="84"/>
      </p:cViewPr>
      <p:guideLst>
        <p:guide orient="horz" pos="550"/>
        <p:guide pos="3840"/>
        <p:guide pos="3940"/>
        <p:guide orient="horz" pos="799"/>
        <p:guide orient="horz" pos="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87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24B329-6BEB-09C0-0683-61FB262F9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23A524-C93F-E367-62B1-7E7CAB1FAD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2401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8A947-07FB-4E06-97F4-8CB0A0E554A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82748-E736-70FB-8246-437B1F67C9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564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12CDC-70F0-A5A7-BEDC-A7187FED65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2401" y="6659564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EEA23-30FC-4AD8-A70A-AA054EF9C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18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3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6D0B8-552F-1247-9890-B231A2DDE671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F8A0D-D55A-3E4B-8949-9E8880CE9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79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8A0D-D55A-3E4B-8949-9E8880CE9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4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8A0D-D55A-3E4B-8949-9E8880CE9A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solidFill>
                  <a:srgbClr val="000000"/>
                </a:solidFill>
                <a:effectLst/>
                <a:latin typeface="BentonSansCond"/>
              </a:rPr>
              <a:t>Commuter rail community</a:t>
            </a:r>
            <a:r>
              <a:rPr lang="en-GB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— served by the MBTA commuter rail; must rezone to permit a minimum number of multifamily housing units equal to 15 percent of the current housing stock. Deadline for rezoning is the end of 2024.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000000"/>
                </a:solidFill>
                <a:effectLst/>
                <a:latin typeface="BentonSansCompressed"/>
              </a:rPr>
              <a:t>Population (2020): </a:t>
            </a:r>
            <a:r>
              <a:rPr lang="en-GB" b="1" i="0" dirty="0">
                <a:solidFill>
                  <a:srgbClr val="000000"/>
                </a:solidFill>
                <a:effectLst/>
                <a:latin typeface="BentonSansCompressed"/>
              </a:rPr>
              <a:t>10,450</a:t>
            </a:r>
            <a:br>
              <a:rPr lang="en-GB" b="0" i="0" dirty="0">
                <a:solidFill>
                  <a:srgbClr val="000000"/>
                </a:solidFill>
                <a:effectLst/>
                <a:latin typeface="BentonSansCompressed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BentonSansCompressed"/>
              </a:rPr>
              <a:t>Housing units (2020): </a:t>
            </a:r>
            <a:r>
              <a:rPr lang="en-GB" b="1" i="0" dirty="0">
                <a:solidFill>
                  <a:srgbClr val="000000"/>
                </a:solidFill>
                <a:effectLst/>
                <a:latin typeface="BentonSansCompressed"/>
              </a:rPr>
              <a:t>3,763</a:t>
            </a:r>
            <a:br>
              <a:rPr lang="en-GB" b="0" i="0" dirty="0">
                <a:solidFill>
                  <a:srgbClr val="000000"/>
                </a:solidFill>
                <a:effectLst/>
                <a:latin typeface="BentonSansCompressed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BentonSansCompressed"/>
              </a:rPr>
              <a:t>Owner-occupied percentage: </a:t>
            </a:r>
            <a:r>
              <a:rPr lang="en-GB" b="1" i="0" dirty="0">
                <a:solidFill>
                  <a:srgbClr val="000000"/>
                </a:solidFill>
                <a:effectLst/>
                <a:latin typeface="BentonSansCompressed"/>
              </a:rPr>
              <a:t>90.7%</a:t>
            </a:r>
            <a:br>
              <a:rPr lang="en-GB" b="0" i="0" dirty="0">
                <a:solidFill>
                  <a:srgbClr val="000000"/>
                </a:solidFill>
                <a:effectLst/>
                <a:latin typeface="BentonSansCompressed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BentonSansCompressed"/>
              </a:rPr>
              <a:t>Median household income: </a:t>
            </a:r>
            <a:r>
              <a:rPr lang="en-GB" b="1" i="0" dirty="0">
                <a:solidFill>
                  <a:srgbClr val="000000"/>
                </a:solidFill>
                <a:effectLst/>
                <a:latin typeface="BentonSansCompressed"/>
              </a:rPr>
              <a:t>$156,845</a:t>
            </a:r>
            <a:endParaRPr lang="en-GB" b="0" i="0" dirty="0">
              <a:solidFill>
                <a:srgbClr val="000000"/>
              </a:solidFill>
              <a:effectLst/>
              <a:latin typeface="BentonSansCompres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8A0D-D55A-3E4B-8949-9E8880CE9A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5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F8A0D-D55A-3E4B-8949-9E8880CE9A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D7F2-C7CE-C253-D15B-61343A83D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003804"/>
            <a:ext cx="9601200" cy="82296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B49A1-9E61-D9C8-3599-25A387418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840480"/>
            <a:ext cx="7315200" cy="457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83DA-E8E8-EBFC-5FAE-5DF82D4B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8EFF-A5C8-0941-9C7C-10901326327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D07509D9-DF72-A709-FF21-EF0B9B059E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0099" y="4594860"/>
            <a:ext cx="2500012" cy="198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1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5880"/>
            <a:ext cx="5455523" cy="4206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279" y="1309848"/>
            <a:ext cx="5455523" cy="4206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4680"/>
            <a:ext cx="5455523" cy="4206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279" y="1868648"/>
            <a:ext cx="5455523" cy="4206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79EAF-C20B-41DA-78F6-50E938A28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27125"/>
            <a:ext cx="11277600" cy="57943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9092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4680"/>
            <a:ext cx="5455523" cy="4206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279" y="1868648"/>
            <a:ext cx="5455523" cy="4206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79EAF-C20B-41DA-78F6-50E938A28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27125"/>
            <a:ext cx="11277600" cy="579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6601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3AF3-0469-FC4F-487C-CF9A62B3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295"/>
            <a:ext cx="11277600" cy="87948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032C6-28A5-A47B-420B-C0040F50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A4DC9-1F18-4119-0A54-F67DD7B3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8EFF-A5C8-0941-9C7C-1090132632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8D4FE7E-EE6A-33DB-12B4-3387ED7FD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8784"/>
            <a:ext cx="11277600" cy="4918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913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3AF3-0469-FC4F-487C-CF9A62B3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295"/>
            <a:ext cx="11277600" cy="87948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032C6-28A5-A47B-420B-C0040F50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A4DC9-1F18-4119-0A54-F67DD7B3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8EFF-A5C8-0941-9C7C-1090132632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8D4FE7E-EE6A-33DB-12B4-3387ED7FD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11277600" cy="4462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DE784AB-7E5D-C14E-D6FB-24D197D8A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27125"/>
            <a:ext cx="11277600" cy="579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3565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3AF3-0469-FC4F-487C-CF9A62B3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295"/>
            <a:ext cx="11277600" cy="87948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032C6-28A5-A47B-420B-C0040F50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A4DC9-1F18-4119-0A54-F67DD7B3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8EFF-A5C8-0941-9C7C-1090132632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8D4FE7E-EE6A-33DB-12B4-3387ED7FD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11277600" cy="4462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DE784AB-7E5D-C14E-D6FB-24D197D8A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27125"/>
            <a:ext cx="11277600" cy="579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1913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3AF3-0469-FC4F-487C-CF9A62B3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032C6-28A5-A47B-420B-C0040F50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A4DC9-1F18-4119-0A54-F67DD7B3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8EFF-A5C8-0941-9C7C-10901326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5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3AF3-0469-FC4F-487C-CF9A62B3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295"/>
            <a:ext cx="11277600" cy="87948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032C6-28A5-A47B-420B-C0040F50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A4DC9-1F18-4119-0A54-F67DD7B3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8EFF-A5C8-0941-9C7C-1090132632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DE784AB-7E5D-C14E-D6FB-24D197D8A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27125"/>
            <a:ext cx="11277600" cy="579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9451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3AF3-0469-FC4F-487C-CF9A62B3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295"/>
            <a:ext cx="11277600" cy="87948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032C6-28A5-A47B-420B-C0040F50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A4DC9-1F18-4119-0A54-F67DD7B3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8EFF-A5C8-0941-9C7C-1090132632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DE784AB-7E5D-C14E-D6FB-24D197D8A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27125"/>
            <a:ext cx="11277600" cy="579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9334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E09C0-0DC6-6332-BED0-B76B287E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8FAD5-03AF-BA2F-CBF3-4038F0CE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8EFF-A5C8-0941-9C7C-10901326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4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5880"/>
            <a:ext cx="5455523" cy="4206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279" y="1309848"/>
            <a:ext cx="5455523" cy="4206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0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4A034-3875-BB9A-0075-3898A474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295"/>
            <a:ext cx="11277600" cy="879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0CDB7-C887-1F56-C87B-98EBE962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76597"/>
            <a:ext cx="11277600" cy="4555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BA5E3-9D6F-2592-6644-007D859B3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704088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D8F7-309B-E0C5-35CC-AAD255B8A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0788EFF-A5C8-0941-9C7C-1090132632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E5B7648-8908-0E66-B0A8-5310BCCFD09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88617" y="5801875"/>
            <a:ext cx="126862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7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1" r:id="rId4"/>
    <p:sldLayoutId id="2147483656" r:id="rId5"/>
    <p:sldLayoutId id="2147483662" r:id="rId6"/>
    <p:sldLayoutId id="2147483664" r:id="rId7"/>
    <p:sldLayoutId id="2147483655" r:id="rId8"/>
    <p:sldLayoutId id="2147483657" r:id="rId9"/>
    <p:sldLayoutId id="2147483665" r:id="rId10"/>
    <p:sldLayoutId id="2147483659" r:id="rId11"/>
    <p:sldLayoutId id="214748366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13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113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113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tonglobe.com/2022/07/13/metro/is-states-multi-family-zoning-requirement-mbta-communities-good-policy/?p1=BGSearch_Advanced_Resul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40ED-51ED-A51C-7D56-FDF1E277E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003804"/>
            <a:ext cx="9601200" cy="822960"/>
          </a:xfrm>
        </p:spPr>
        <p:txBody>
          <a:bodyPr anchor="b">
            <a:normAutofit fontScale="90000"/>
          </a:bodyPr>
          <a:lstStyle/>
          <a:p>
            <a:br>
              <a:rPr lang="en-US" dirty="0"/>
            </a:br>
            <a:r>
              <a:rPr lang="en-GB" dirty="0"/>
              <a:t>MBTA Communities Act Overview and Impact on Southborough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21C64-944B-C756-7614-2EA10911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840480"/>
            <a:ext cx="73152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Consolidated by: Southborough Planning 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B61D8-8DF4-6913-8255-6493BD18861E}"/>
              </a:ext>
            </a:extLst>
          </p:cNvPr>
          <p:cNvSpPr txBox="1"/>
          <p:nvPr/>
        </p:nvSpPr>
        <p:spPr>
          <a:xfrm>
            <a:off x="741406" y="5609968"/>
            <a:ext cx="124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26314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C34A-D0FC-7287-E11A-AFE64762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MBTA Communities Act?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2A48E5-7569-B5A3-5E47-43DAB77FD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84680"/>
            <a:ext cx="5999018" cy="4206240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In 2020, the Zoning Act was amended by Massachusetts Legislature to promote the production of multifamily housing </a:t>
            </a:r>
            <a:r>
              <a:rPr lang="en-GB" sz="1800" dirty="0"/>
              <a:t>within walking distance of public transportation to address the severe regional housing shortage</a:t>
            </a:r>
          </a:p>
          <a:p>
            <a:pPr>
              <a:spcAft>
                <a:spcPts val="900"/>
              </a:spcAft>
            </a:pPr>
            <a:r>
              <a:rPr lang="en-GB" sz="1800" dirty="0"/>
              <a:t>The New Law: </a:t>
            </a: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“M.G.L. c. 40A § 3A (a)(1) An MBTA Community shall have a zoning ordinance or by-law that provides for at least one district of a reasonable size in which multi-family housing is permitted as of right…”</a:t>
            </a:r>
            <a:endParaRPr lang="en-GB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900"/>
              </a:spcAft>
            </a:pPr>
            <a:r>
              <a:rPr lang="en-US" sz="1800" dirty="0"/>
              <a:t>Commuter rail community — served by the MBTA commuter rail;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must rezone to permit a minimum number of multifamily housing units equal to 15 percent of the current housing stock.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1BB11-5CA2-453F-69A3-D37530B0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8EFF-A5C8-0941-9C7C-1090132632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75D3F0-B42E-29D1-FFDD-EE97A3DBA0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State zoning law to boost multi-family housing development near transit stops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A1C5A6-5642-85F9-31ED-D65D78E2375F}"/>
              </a:ext>
            </a:extLst>
          </p:cNvPr>
          <p:cNvGrpSpPr/>
          <p:nvPr/>
        </p:nvGrpSpPr>
        <p:grpSpPr>
          <a:xfrm>
            <a:off x="6887713" y="1777211"/>
            <a:ext cx="4666977" cy="4593960"/>
            <a:chOff x="6624477" y="1403138"/>
            <a:chExt cx="4666977" cy="4593960"/>
          </a:xfrm>
        </p:grpSpPr>
        <p:sp>
          <p:nvSpPr>
            <p:cNvPr id="13" name="Content Placeholder 4">
              <a:extLst>
                <a:ext uri="{FF2B5EF4-FFF2-40B4-BE49-F238E27FC236}">
                  <a16:creationId xmlns:a16="http://schemas.microsoft.com/office/drawing/2014/main" id="{CAADCA4A-F839-B989-FCCF-0E6DA7E516D7}"/>
                </a:ext>
              </a:extLst>
            </p:cNvPr>
            <p:cNvSpPr txBox="1">
              <a:spLocks/>
            </p:cNvSpPr>
            <p:nvPr/>
          </p:nvSpPr>
          <p:spPr>
            <a:xfrm>
              <a:off x="7232073" y="1403138"/>
              <a:ext cx="4059381" cy="45939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9436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6012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32588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3000"/>
                </a:lnSpc>
                <a:spcBef>
                  <a:spcPts val="300"/>
                </a:spcBef>
                <a:spcAft>
                  <a:spcPts val="1800"/>
                </a:spcAft>
                <a:buNone/>
              </a:pPr>
              <a:r>
                <a:rPr lang="en-GB" sz="1800" dirty="0"/>
                <a:t>50 total acres: 10 acres within </a:t>
              </a:r>
              <a:br>
                <a:rPr lang="en-GB" sz="1800" dirty="0"/>
              </a:br>
              <a:r>
                <a:rPr lang="en-GB" sz="1800" dirty="0"/>
                <a:t>½ mile of MBTA station</a:t>
              </a:r>
            </a:p>
            <a:p>
              <a:pPr marL="0" indent="0">
                <a:lnSpc>
                  <a:spcPct val="113000"/>
                </a:lnSpc>
                <a:spcBef>
                  <a:spcPts val="300"/>
                </a:spcBef>
                <a:spcAft>
                  <a:spcPts val="1800"/>
                </a:spcAft>
                <a:buNone/>
              </a:pPr>
              <a:r>
                <a:rPr lang="en-GB" sz="1800" dirty="0"/>
                <a:t>Walking distance to public transportation, bikeways, bus stops </a:t>
              </a:r>
            </a:p>
            <a:p>
              <a:pPr marL="0" indent="0">
                <a:lnSpc>
                  <a:spcPct val="113000"/>
                </a:lnSpc>
                <a:spcBef>
                  <a:spcPts val="300"/>
                </a:spcBef>
                <a:spcAft>
                  <a:spcPts val="1800"/>
                </a:spcAft>
                <a:buNone/>
              </a:pPr>
              <a:r>
                <a:rPr lang="en-GB" sz="1800" dirty="0"/>
                <a:t>Suitable for families with children </a:t>
              </a:r>
              <a:br>
                <a:rPr lang="en-GB" sz="1800" dirty="0"/>
              </a:br>
              <a:r>
                <a:rPr lang="en-GB" sz="1800" dirty="0"/>
                <a:t>(no bedroom or age restrictions) </a:t>
              </a:r>
            </a:p>
            <a:p>
              <a:pPr marL="0" indent="0">
                <a:lnSpc>
                  <a:spcPct val="113000"/>
                </a:lnSpc>
                <a:spcBef>
                  <a:spcPts val="300"/>
                </a:spcBef>
                <a:spcAft>
                  <a:spcPts val="1800"/>
                </a:spcAft>
                <a:buNone/>
              </a:pPr>
              <a:r>
                <a:rPr lang="en-GB" sz="1800" dirty="0"/>
                <a:t>Zoning must allow a minimum gross density of 15 units per acre </a:t>
              </a:r>
            </a:p>
            <a:p>
              <a:pPr marL="0" indent="0">
                <a:lnSpc>
                  <a:spcPct val="113000"/>
                </a:lnSpc>
                <a:spcBef>
                  <a:spcPts val="300"/>
                </a:spcBef>
                <a:spcAft>
                  <a:spcPts val="1800"/>
                </a:spcAft>
                <a:buNone/>
              </a:pPr>
              <a:r>
                <a:rPr lang="en-GB" sz="1800" dirty="0"/>
                <a:t>Zoning permit process cannot </a:t>
              </a:r>
              <a:br>
                <a:rPr lang="en-GB" sz="1800" dirty="0"/>
              </a:br>
              <a:r>
                <a:rPr lang="en-GB" sz="1800" dirty="0"/>
                <a:t>be discretionary </a:t>
              </a:r>
            </a:p>
            <a:p>
              <a:pPr marL="0" indent="0">
                <a:lnSpc>
                  <a:spcPct val="113000"/>
                </a:lnSpc>
                <a:spcBef>
                  <a:spcPts val="300"/>
                </a:spcBef>
                <a:spcAft>
                  <a:spcPts val="1800"/>
                </a:spcAft>
                <a:buNone/>
              </a:pPr>
              <a:r>
                <a:rPr lang="en-GB" sz="1800" dirty="0"/>
                <a:t>		</a:t>
              </a:r>
              <a:endParaRPr lang="en-US" sz="18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0F99AF-397B-D15C-4DFF-DD179A689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830" t="-981" r="8735" b="28829"/>
            <a:stretch/>
          </p:blipFill>
          <p:spPr>
            <a:xfrm>
              <a:off x="6655751" y="1568693"/>
              <a:ext cx="420872" cy="4025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D7551A-C38A-075F-AEED-CFC80D2C3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911" y="2459832"/>
              <a:ext cx="411308" cy="41130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974FBD-DEC4-6D49-7557-6E2A58A56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4478" y="3332237"/>
              <a:ext cx="426723" cy="4267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6B8FDB-1981-E590-9367-E35375DC4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7401" y="4197052"/>
              <a:ext cx="426723" cy="4267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09101D-04D2-F6B8-E06B-E9E4ACCF8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4477" y="5103859"/>
              <a:ext cx="426723" cy="426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30CD4F-B412-66BA-F7CB-A31CB2000E3E}"/>
              </a:ext>
            </a:extLst>
          </p:cNvPr>
          <p:cNvSpPr txBox="1"/>
          <p:nvPr/>
        </p:nvSpPr>
        <p:spPr>
          <a:xfrm>
            <a:off x="716692" y="6589645"/>
            <a:ext cx="10088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For additional information visit: https://</a:t>
            </a:r>
            <a:r>
              <a:rPr lang="en-US" sz="1100" dirty="0" err="1"/>
              <a:t>www.mass.gov</a:t>
            </a:r>
            <a:r>
              <a:rPr lang="en-US" sz="1100" dirty="0"/>
              <a:t>/info-details/multi-family-zoning-requirement-for-mbta-communities#complying-with-section-3a-guidelines-</a:t>
            </a:r>
          </a:p>
        </p:txBody>
      </p:sp>
    </p:spTree>
    <p:extLst>
      <p:ext uri="{BB962C8B-B14F-4D97-AF65-F5344CB8AC3E}">
        <p14:creationId xmlns:p14="http://schemas.microsoft.com/office/powerpoint/2010/main" val="35796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7A491B8-9F3E-AB28-BFF1-09BA1E45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are the MBTA Communities?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35072-D8E6-468A-3AA8-692EC0F3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FFCED-A4B1-DEEE-BF51-8EBF17EB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AC7940-6C30-CD87-7A5C-F7CAEF57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0116"/>
            <a:ext cx="5350476" cy="4039244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800" b="1" i="0" dirty="0">
                <a:effectLst/>
                <a:highlight>
                  <a:srgbClr val="FFFFFF"/>
                </a:highlight>
              </a:rPr>
              <a:t>Rapid Transit Communities </a:t>
            </a:r>
            <a:r>
              <a:rPr lang="en-GB" sz="1800" b="0" i="0" dirty="0">
                <a:effectLst/>
                <a:highlight>
                  <a:srgbClr val="FFFFFF"/>
                </a:highlight>
              </a:rPr>
              <a:t>– Fourteen (14) Greater Boston cities and towns, that initially hosted MBTA service, must submit their district compliance applications by December 31, 2023.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800" b="1" i="0" dirty="0">
                <a:effectLst/>
                <a:highlight>
                  <a:srgbClr val="FFFFFF"/>
                </a:highlight>
              </a:rPr>
              <a:t>Community Rail Communities </a:t>
            </a:r>
            <a:r>
              <a:rPr lang="en-GB" sz="1800" b="0" i="0" dirty="0">
                <a:effectLst/>
                <a:highlight>
                  <a:srgbClr val="FFFFFF"/>
                </a:highlight>
              </a:rPr>
              <a:t>– Fifty-one (51) communities that also host MBTA service but joined later) must submit their district compliance application by December 31, 2024.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800" b="1" i="0" dirty="0">
                <a:effectLst/>
                <a:highlight>
                  <a:srgbClr val="FFFFFF"/>
                </a:highlight>
              </a:rPr>
              <a:t>Adjacent Communities </a:t>
            </a:r>
            <a:r>
              <a:rPr lang="en-GB" sz="1800" b="0" i="0" dirty="0">
                <a:effectLst/>
                <a:highlight>
                  <a:srgbClr val="FFFFFF"/>
                </a:highlight>
              </a:rPr>
              <a:t>– Must submit their district compliance application by December 31, 2024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800" b="1" i="0" dirty="0">
                <a:effectLst/>
                <a:highlight>
                  <a:srgbClr val="FFFFFF"/>
                </a:highlight>
              </a:rPr>
              <a:t>Adjacent Small Towns </a:t>
            </a:r>
            <a:r>
              <a:rPr lang="en-GB" sz="1800" b="0" i="0" dirty="0">
                <a:effectLst/>
                <a:highlight>
                  <a:srgbClr val="FFFFFF"/>
                </a:highlight>
              </a:rPr>
              <a:t>– Must submit their district compliance application by December 31, 2025.</a:t>
            </a:r>
          </a:p>
          <a:p>
            <a:endParaRPr lang="en-US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C39D03-420B-7B73-3DFE-4EC2D7337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i="0" dirty="0">
                <a:effectLst/>
                <a:highlight>
                  <a:srgbClr val="FFFFFF"/>
                </a:highlight>
              </a:rPr>
              <a:t>177 communities in totality; with four (4) types of communities designated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34D81C-971D-D171-0236-06FA84C85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76" y="1616463"/>
            <a:ext cx="6183138" cy="47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6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6EB4-F28A-19E5-5FCB-F83CB953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b="1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hat the Act Means to Southborough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CC876-C651-0280-9F91-20AB4CB8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8EFF-A5C8-0941-9C7C-109013263273}" type="slidenum">
              <a:rPr lang="en-US" smtClean="0"/>
              <a:t>4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ECC38C-F76C-E88C-01C1-83AB64CD4D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As a commuter rail community, Southborough has a moderate level of obligation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A9A22F-2D85-C162-5578-D98BFABFBA48}"/>
              </a:ext>
            </a:extLst>
          </p:cNvPr>
          <p:cNvSpPr txBox="1"/>
          <p:nvPr/>
        </p:nvSpPr>
        <p:spPr>
          <a:xfrm>
            <a:off x="2462238" y="2257898"/>
            <a:ext cx="5324017" cy="12618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tIns="91440" bIns="91440" anchor="ctr"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10 Acres </a:t>
            </a:r>
            <a:r>
              <a:rPr lang="en-US" sz="2000" dirty="0">
                <a:solidFill>
                  <a:schemeClr val="bg1"/>
                </a:solidFill>
              </a:rPr>
              <a:t>within 1/2 mile of the MBTA station</a:t>
            </a:r>
          </a:p>
          <a:p>
            <a:pPr lvl="0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25 Acres </a:t>
            </a:r>
            <a:r>
              <a:rPr lang="en-US" sz="2000" dirty="0">
                <a:solidFill>
                  <a:schemeClr val="bg1"/>
                </a:solidFill>
              </a:rPr>
              <a:t>must be contiguous</a:t>
            </a:r>
          </a:p>
          <a:p>
            <a:pPr lvl="0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15 Acres </a:t>
            </a:r>
            <a:r>
              <a:rPr lang="en-US" sz="2000" dirty="0">
                <a:solidFill>
                  <a:schemeClr val="bg1"/>
                </a:solidFill>
              </a:rPr>
              <a:t>in minimum of 3, 5 Acre areas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17582-35C5-3F23-472E-8C747C524330}"/>
              </a:ext>
            </a:extLst>
          </p:cNvPr>
          <p:cNvSpPr txBox="1"/>
          <p:nvPr/>
        </p:nvSpPr>
        <p:spPr>
          <a:xfrm>
            <a:off x="503880" y="5673093"/>
            <a:ext cx="964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000000"/>
                </a:solidFill>
                <a:effectLst/>
                <a:latin typeface="BentonSansCompressed"/>
              </a:rPr>
              <a:t>Source: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BentonSansCompressed"/>
                <a:hlinkClick r:id="rId3"/>
              </a:rPr>
              <a:t>https://www.bostonglobe.com/2022/07/13/metro/is-states-multi-family-zoning-requirement-mbta-communities-good-policy/?p1=BGSearch_Advanced_Results</a:t>
            </a:r>
            <a:endParaRPr lang="en-GB" sz="1200" b="0" i="0" dirty="0">
              <a:solidFill>
                <a:srgbClr val="000000"/>
              </a:solidFill>
              <a:effectLst/>
              <a:latin typeface="BentonSansCompressed"/>
            </a:endParaRPr>
          </a:p>
          <a:p>
            <a:endParaRPr lang="en-GB" sz="1200" b="0" i="0" dirty="0">
              <a:solidFill>
                <a:srgbClr val="000000"/>
              </a:solidFill>
              <a:effectLst/>
              <a:latin typeface="BentonSansCompressed"/>
            </a:endParaRPr>
          </a:p>
          <a:p>
            <a:r>
              <a:rPr lang="en-GB" sz="1200" dirty="0">
                <a:solidFill>
                  <a:srgbClr val="000000"/>
                </a:solidFill>
                <a:latin typeface="BentonSansCompressed"/>
              </a:rPr>
              <a:t>* This figure represents not how much new multifamily housing is likely to be built, but how many total units must be possible in the rezoned areas.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4E3A1AE8-F984-F085-DC84-CECA6D067D1F}"/>
              </a:ext>
            </a:extLst>
          </p:cNvPr>
          <p:cNvSpPr/>
          <p:nvPr/>
        </p:nvSpPr>
        <p:spPr>
          <a:xfrm rot="16200000">
            <a:off x="1534219" y="2594046"/>
            <a:ext cx="1261872" cy="589578"/>
          </a:xfrm>
          <a:prstGeom prst="trapezoid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4000">
                <a:schemeClr val="accent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9BBD76B1-045C-875C-5656-0288FD109FFF}"/>
              </a:ext>
            </a:extLst>
          </p:cNvPr>
          <p:cNvSpPr/>
          <p:nvPr/>
        </p:nvSpPr>
        <p:spPr>
          <a:xfrm rot="16200000">
            <a:off x="1534220" y="4341512"/>
            <a:ext cx="1261872" cy="589577"/>
          </a:xfrm>
          <a:prstGeom prst="trapezoid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4000">
                <a:schemeClr val="accent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8DB53A4-6C5D-ED87-EC4D-7B595C600059}"/>
              </a:ext>
            </a:extLst>
          </p:cNvPr>
          <p:cNvSpPr/>
          <p:nvPr/>
        </p:nvSpPr>
        <p:spPr>
          <a:xfrm>
            <a:off x="503880" y="2116166"/>
            <a:ext cx="1545336" cy="15453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50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Acres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ECA9DB-4CBF-1107-A745-DAA36751F0F0}"/>
              </a:ext>
            </a:extLst>
          </p:cNvPr>
          <p:cNvSpPr/>
          <p:nvPr/>
        </p:nvSpPr>
        <p:spPr>
          <a:xfrm>
            <a:off x="503880" y="3864003"/>
            <a:ext cx="1545336" cy="154459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750 Units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E52D3-BDB3-50D6-A220-464F29B17479}"/>
              </a:ext>
            </a:extLst>
          </p:cNvPr>
          <p:cNvSpPr txBox="1"/>
          <p:nvPr/>
        </p:nvSpPr>
        <p:spPr>
          <a:xfrm>
            <a:off x="2462238" y="4005365"/>
            <a:ext cx="5324017" cy="12618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tIns="91440" bIns="91440" anchor="ctr">
            <a:noAutofit/>
          </a:bodyPr>
          <a:lstStyle/>
          <a:p>
            <a:pPr marL="231775" lvl="0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Rezone to permit 750* multifamily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housing units</a:t>
            </a:r>
          </a:p>
          <a:p>
            <a:pPr marL="231775" lvl="0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20% required near transit stations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80141F7-82BC-45C2-AC0C-814EB2182B7D}"/>
              </a:ext>
            </a:extLst>
          </p:cNvPr>
          <p:cNvSpPr txBox="1">
            <a:spLocks/>
          </p:cNvSpPr>
          <p:nvPr/>
        </p:nvSpPr>
        <p:spPr>
          <a:xfrm>
            <a:off x="8104909" y="1968937"/>
            <a:ext cx="3671455" cy="37529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13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914400" rtl="0" eaLnBrk="1" latinLnBrk="0" hangingPunct="1">
              <a:lnSpc>
                <a:spcPct val="113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25880" indent="-228600" algn="l" defTabSz="914400" rtl="0" eaLnBrk="1" latinLnBrk="0" hangingPunct="1">
              <a:lnSpc>
                <a:spcPct val="113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-68263">
              <a:buFont typeface="Arial" panose="020B0604020202020204" pitchFamily="34" charset="0"/>
              <a:buNone/>
            </a:pPr>
            <a:r>
              <a:rPr lang="en-US" sz="2000" dirty="0"/>
              <a:t>“</a:t>
            </a:r>
            <a:r>
              <a:rPr lang="en-GB" sz="2000" dirty="0"/>
              <a:t>The new policy is not a construction mandate, </a:t>
            </a:r>
            <a:br>
              <a:rPr lang="en-GB" sz="2000" dirty="0"/>
            </a:br>
            <a:r>
              <a:rPr lang="en-GB" sz="2000" dirty="0"/>
              <a:t>but a mandate for zoning allowances that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can offer expanded opportunities to build homes. </a:t>
            </a:r>
            <a:r>
              <a:rPr lang="en-GB" sz="2000" dirty="0"/>
              <a:t>No municipality would be forced to build units on any specific timeline — </a:t>
            </a:r>
            <a:br>
              <a:rPr lang="en-GB" sz="2000" dirty="0"/>
            </a:br>
            <a:r>
              <a:rPr lang="en-GB" sz="2000" dirty="0"/>
              <a:t>or even build them at all.”</a:t>
            </a:r>
          </a:p>
          <a:p>
            <a:pPr marL="0" indent="0" algn="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2000" dirty="0"/>
              <a:t>– Boston Globe</a:t>
            </a:r>
          </a:p>
        </p:txBody>
      </p:sp>
    </p:spTree>
    <p:extLst>
      <p:ext uri="{BB962C8B-B14F-4D97-AF65-F5344CB8AC3E}">
        <p14:creationId xmlns:p14="http://schemas.microsoft.com/office/powerpoint/2010/main" val="11616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B75BE22-18E0-E451-EAA6-DC26BEEC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295"/>
            <a:ext cx="11277600" cy="879483"/>
          </a:xfrm>
        </p:spPr>
        <p:txBody>
          <a:bodyPr>
            <a:noAutofit/>
          </a:bodyPr>
          <a:lstStyle/>
          <a:p>
            <a:r>
              <a:rPr lang="en-US" sz="3200" dirty="0"/>
              <a:t>ORIGINAL Proposed MBTA Overlay Bylaw Intended For Town Vote in March 2024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CC3B2760-4EFC-BA10-71F3-E6B2208CC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7247"/>
            <a:ext cx="6933434" cy="5532120"/>
          </a:xfrm>
        </p:spPr>
        <p:txBody>
          <a:bodyPr/>
          <a:lstStyle/>
          <a:p>
            <a:r>
              <a:rPr lang="en-GB" sz="1800" b="1" dirty="0"/>
              <a:t>Consultants confirmed recommended proposal meets State Compliance Model</a:t>
            </a:r>
          </a:p>
          <a:p>
            <a:pPr lvl="1"/>
            <a:r>
              <a:rPr lang="en-GB" sz="1200" dirty="0"/>
              <a:t>933 total units of the required 750</a:t>
            </a:r>
          </a:p>
          <a:p>
            <a:pPr lvl="1"/>
            <a:r>
              <a:rPr lang="en-GB" sz="1200" dirty="0"/>
              <a:t>55.0 acres of the required 50</a:t>
            </a:r>
          </a:p>
          <a:p>
            <a:pPr lvl="1"/>
            <a:r>
              <a:rPr lang="en-GB" sz="1200" dirty="0"/>
              <a:t>11.3 acres within the station area of the required 10</a:t>
            </a:r>
          </a:p>
          <a:p>
            <a:r>
              <a:rPr lang="en-GB" sz="1800" b="1" dirty="0"/>
              <a:t>The Consultants notified the Board in late February that they misinterpreted the results of the State Compliance Model and Area #1 did not comply.</a:t>
            </a:r>
          </a:p>
          <a:p>
            <a:r>
              <a:rPr lang="en-US" sz="1800" b="1" dirty="0"/>
              <a:t>The Planning Board Withdrew the Bylaw from Town Meeting Warrant</a:t>
            </a:r>
          </a:p>
          <a:p>
            <a:r>
              <a:rPr lang="en-US" sz="1800" b="1" dirty="0"/>
              <a:t>The Planning Board readjusted and decided to move forward on two tracks</a:t>
            </a:r>
            <a:r>
              <a:rPr lang="en-US" sz="2400" dirty="0"/>
              <a:t>.</a:t>
            </a:r>
          </a:p>
          <a:p>
            <a:pPr lvl="1"/>
            <a:r>
              <a:rPr lang="en-US" sz="1600" dirty="0"/>
              <a:t>Contacted the EOHLC and formally requested flexibility in compliance requirements.</a:t>
            </a:r>
          </a:p>
          <a:p>
            <a:pPr lvl="1"/>
            <a:r>
              <a:rPr lang="en-US" sz="1600" dirty="0"/>
              <a:t>Remap Area #1 to gain compliance</a:t>
            </a:r>
          </a:p>
          <a:p>
            <a:r>
              <a:rPr lang="en-US" sz="1800" b="1" dirty="0"/>
              <a:t>Bring Bylaw to Special Fall Town Meeting</a:t>
            </a:r>
          </a:p>
          <a:p>
            <a:pPr lvl="1"/>
            <a:endParaRPr lang="en-GB" sz="1200" dirty="0"/>
          </a:p>
          <a:p>
            <a:endParaRPr lang="en-GB" sz="12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8CC933-FC7B-B690-1E34-545010987D41}"/>
              </a:ext>
            </a:extLst>
          </p:cNvPr>
          <p:cNvGrpSpPr/>
          <p:nvPr/>
        </p:nvGrpSpPr>
        <p:grpSpPr>
          <a:xfrm>
            <a:off x="7483642" y="1339038"/>
            <a:ext cx="4370136" cy="4343732"/>
            <a:chOff x="6434666" y="897005"/>
            <a:chExt cx="5326104" cy="5040000"/>
          </a:xfrm>
        </p:grpSpPr>
        <p:pic>
          <p:nvPicPr>
            <p:cNvPr id="39" name="Content Placeholder 11">
              <a:extLst>
                <a:ext uri="{FF2B5EF4-FFF2-40B4-BE49-F238E27FC236}">
                  <a16:creationId xmlns:a16="http://schemas.microsoft.com/office/drawing/2014/main" id="{FFF9829D-DFCB-2779-091D-D1242A346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22" t="12266" r="3824" b="32429"/>
            <a:stretch/>
          </p:blipFill>
          <p:spPr>
            <a:xfrm>
              <a:off x="6434666" y="897005"/>
              <a:ext cx="5326104" cy="504000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68C7328-C6A9-B12F-AC5F-9391F2391949}"/>
                </a:ext>
              </a:extLst>
            </p:cNvPr>
            <p:cNvSpPr/>
            <p:nvPr/>
          </p:nvSpPr>
          <p:spPr>
            <a:xfrm>
              <a:off x="7927975" y="4370100"/>
              <a:ext cx="3491985" cy="47707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Calibri" panose="020F0502020204030204" pitchFamily="34" charset="0"/>
                </a:rPr>
                <a:t>AREA #1: MBTA Station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F9EB7E3-DDC6-32EC-82EB-A82311849885}"/>
                </a:ext>
              </a:extLst>
            </p:cNvPr>
            <p:cNvSpPr/>
            <p:nvPr/>
          </p:nvSpPr>
          <p:spPr>
            <a:xfrm>
              <a:off x="6548020" y="1511250"/>
              <a:ext cx="3053180" cy="36831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Calibri" panose="020F0502020204030204" pitchFamily="34" charset="0"/>
                </a:rPr>
                <a:t>AREA #3: 34 St. Martin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A84D849-3A10-4C36-1A40-C2724F044C96}"/>
                </a:ext>
              </a:extLst>
            </p:cNvPr>
            <p:cNvSpPr/>
            <p:nvPr/>
          </p:nvSpPr>
          <p:spPr>
            <a:xfrm>
              <a:off x="7575826" y="3034215"/>
              <a:ext cx="3843130" cy="47707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Calibri" panose="020F0502020204030204" pitchFamily="34" charset="0"/>
                </a:rPr>
                <a:t>AREA #2: Madison Place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0888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8ADFEB-F28E-524D-CD1D-6274C7F81387}"/>
              </a:ext>
            </a:extLst>
          </p:cNvPr>
          <p:cNvCxnSpPr>
            <a:cxnSpLocks/>
            <a:stCxn id="106" idx="0"/>
          </p:cNvCxnSpPr>
          <p:nvPr/>
        </p:nvCxnSpPr>
        <p:spPr>
          <a:xfrm flipV="1">
            <a:off x="6716670" y="3395147"/>
            <a:ext cx="0" cy="958603"/>
          </a:xfrm>
          <a:prstGeom prst="line">
            <a:avLst/>
          </a:prstGeom>
          <a:ln w="127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88459D8-F5FB-EB5B-FB19-DFDEB8B43F6F}"/>
              </a:ext>
            </a:extLst>
          </p:cNvPr>
          <p:cNvCxnSpPr>
            <a:cxnSpLocks/>
            <a:stCxn id="100" idx="2"/>
          </p:cNvCxnSpPr>
          <p:nvPr/>
        </p:nvCxnSpPr>
        <p:spPr>
          <a:xfrm flipH="1">
            <a:off x="6594134" y="2947992"/>
            <a:ext cx="43260" cy="1063938"/>
          </a:xfrm>
          <a:prstGeom prst="line">
            <a:avLst/>
          </a:prstGeom>
          <a:ln w="127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1D94EE-5EA8-BED9-C725-67397A14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Southborough MBTA Timeline May-Dec 2024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3FC964E-BC99-0819-E171-92E6A83D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096000"/>
            <a:ext cx="457200" cy="457200"/>
          </a:xfrm>
        </p:spPr>
        <p:txBody>
          <a:bodyPr/>
          <a:lstStyle/>
          <a:p>
            <a:fld id="{E0788EFF-A5C8-0941-9C7C-109013263273}" type="slidenum">
              <a:rPr lang="en-US" smtClean="0"/>
              <a:t>6</a:t>
            </a:fld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40B7FFB-ABC6-B2AE-5D8C-804633AEBF43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2614809" y="1841895"/>
            <a:ext cx="0" cy="1649421"/>
          </a:xfrm>
          <a:prstGeom prst="line">
            <a:avLst/>
          </a:prstGeom>
          <a:ln w="127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201FDB3-6C2D-9194-6059-7FF3C3BB999B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3441578" y="2914040"/>
            <a:ext cx="7927" cy="1029921"/>
          </a:xfrm>
          <a:prstGeom prst="line">
            <a:avLst/>
          </a:prstGeom>
          <a:ln w="127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22A9AE-1921-D0E7-15D0-48127E70189A}"/>
              </a:ext>
            </a:extLst>
          </p:cNvPr>
          <p:cNvCxnSpPr>
            <a:cxnSpLocks/>
          </p:cNvCxnSpPr>
          <p:nvPr/>
        </p:nvCxnSpPr>
        <p:spPr>
          <a:xfrm>
            <a:off x="1429661" y="3657097"/>
            <a:ext cx="4044039" cy="0"/>
          </a:xfrm>
          <a:prstGeom prst="line">
            <a:avLst/>
          </a:prstGeom>
          <a:ln w="177800" cap="rnd">
            <a:solidFill>
              <a:schemeClr val="accent2"/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1BC59DF-BCF3-0B4F-9F66-762A9EFCD273}"/>
              </a:ext>
            </a:extLst>
          </p:cNvPr>
          <p:cNvSpPr/>
          <p:nvPr/>
        </p:nvSpPr>
        <p:spPr>
          <a:xfrm>
            <a:off x="2466687" y="1863679"/>
            <a:ext cx="1949781" cy="3583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Wed 6/3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90F5F-2B9F-8B13-B2C6-E71764F946AA}"/>
              </a:ext>
            </a:extLst>
          </p:cNvPr>
          <p:cNvSpPr/>
          <p:nvPr/>
        </p:nvSpPr>
        <p:spPr>
          <a:xfrm>
            <a:off x="2617375" y="2083043"/>
            <a:ext cx="1648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Area #1</a:t>
            </a:r>
            <a:b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(MBTA Station) </a:t>
            </a:r>
            <a:b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New Map Session (Sr. Ctr.)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2896E4-1FB4-59D5-EE0A-9FF287C08C84}"/>
              </a:ext>
            </a:extLst>
          </p:cNvPr>
          <p:cNvSpPr/>
          <p:nvPr/>
        </p:nvSpPr>
        <p:spPr>
          <a:xfrm>
            <a:off x="10175428" y="1783848"/>
            <a:ext cx="2592296" cy="33855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Tue 12/31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6830A-482F-EE00-B7F0-AC4FE10A9CC4}"/>
              </a:ext>
            </a:extLst>
          </p:cNvPr>
          <p:cNvSpPr/>
          <p:nvPr/>
        </p:nvSpPr>
        <p:spPr>
          <a:xfrm>
            <a:off x="10861079" y="2003211"/>
            <a:ext cx="1229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State MBTA </a:t>
            </a:r>
            <a:b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Communities </a:t>
            </a:r>
            <a:b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Bylaw Approval </a:t>
            </a:r>
            <a:b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Deadline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846B4C-A321-EAE6-74B0-C13026A7A231}"/>
              </a:ext>
            </a:extLst>
          </p:cNvPr>
          <p:cNvCxnSpPr>
            <a:cxnSpLocks/>
            <a:stCxn id="20" idx="2"/>
            <a:endCxn id="87" idx="4"/>
          </p:cNvCxnSpPr>
          <p:nvPr/>
        </p:nvCxnSpPr>
        <p:spPr>
          <a:xfrm>
            <a:off x="11475740" y="2834208"/>
            <a:ext cx="5527" cy="1280089"/>
          </a:xfrm>
          <a:prstGeom prst="line">
            <a:avLst/>
          </a:prstGeom>
          <a:ln w="127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47F4DEF-0BD4-95DD-61A7-58F9C6D5CF52}"/>
              </a:ext>
            </a:extLst>
          </p:cNvPr>
          <p:cNvSpPr>
            <a:spLocks noChangeAspect="1"/>
          </p:cNvSpPr>
          <p:nvPr/>
        </p:nvSpPr>
        <p:spPr>
          <a:xfrm>
            <a:off x="2192558" y="3199897"/>
            <a:ext cx="914400" cy="9144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9B735A-C348-AFCD-3375-47D482DE3B0A}"/>
              </a:ext>
            </a:extLst>
          </p:cNvPr>
          <p:cNvSpPr/>
          <p:nvPr/>
        </p:nvSpPr>
        <p:spPr>
          <a:xfrm>
            <a:off x="2178466" y="1160867"/>
            <a:ext cx="872686" cy="33855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Mon 5/20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2CD4C1-0FDB-08C7-5B8B-B2106238C530}"/>
              </a:ext>
            </a:extLst>
          </p:cNvPr>
          <p:cNvSpPr/>
          <p:nvPr/>
        </p:nvSpPr>
        <p:spPr>
          <a:xfrm>
            <a:off x="2064769" y="1380230"/>
            <a:ext cx="110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PB Meeting </a:t>
            </a:r>
            <a:b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Discussion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D208ECC-E451-1641-4A07-71C390A968CC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4303752" y="1963742"/>
            <a:ext cx="0" cy="1706558"/>
          </a:xfrm>
          <a:prstGeom prst="line">
            <a:avLst/>
          </a:prstGeom>
          <a:ln w="127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713010D-25A3-4503-855F-363FB7E90F50}"/>
              </a:ext>
            </a:extLst>
          </p:cNvPr>
          <p:cNvSpPr/>
          <p:nvPr/>
        </p:nvSpPr>
        <p:spPr>
          <a:xfrm>
            <a:off x="3792998" y="1109623"/>
            <a:ext cx="1055358" cy="33855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Mon 6/17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8B4C67-4634-AD80-1A5B-97BAC8418840}"/>
              </a:ext>
            </a:extLst>
          </p:cNvPr>
          <p:cNvSpPr/>
          <p:nvPr/>
        </p:nvSpPr>
        <p:spPr>
          <a:xfrm>
            <a:off x="3756103" y="1317411"/>
            <a:ext cx="1095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PB Meeting Finalize Area #1 for Bylaw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868A5E-ABE2-FA50-0597-B87C1BFAC949}"/>
              </a:ext>
            </a:extLst>
          </p:cNvPr>
          <p:cNvSpPr/>
          <p:nvPr/>
        </p:nvSpPr>
        <p:spPr>
          <a:xfrm>
            <a:off x="5222854" y="1048957"/>
            <a:ext cx="1551292" cy="33855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Mon 7/8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2A9524B-54EA-54AF-1E64-DF8781DB8D08}"/>
              </a:ext>
            </a:extLst>
          </p:cNvPr>
          <p:cNvSpPr/>
          <p:nvPr/>
        </p:nvSpPr>
        <p:spPr>
          <a:xfrm>
            <a:off x="5336765" y="1332946"/>
            <a:ext cx="1367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Public </a:t>
            </a:r>
            <a:b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Hearing Notice advertisement #1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65A54E-F550-8274-54C5-38108A15ADDC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5998501" y="1979277"/>
            <a:ext cx="21860" cy="1801426"/>
          </a:xfrm>
          <a:prstGeom prst="line">
            <a:avLst/>
          </a:prstGeom>
          <a:ln w="127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4038952-F246-A812-3F74-4EF195FBF85D}"/>
              </a:ext>
            </a:extLst>
          </p:cNvPr>
          <p:cNvCxnSpPr>
            <a:cxnSpLocks/>
            <a:stCxn id="53" idx="0"/>
            <a:endCxn id="80" idx="0"/>
          </p:cNvCxnSpPr>
          <p:nvPr/>
        </p:nvCxnSpPr>
        <p:spPr>
          <a:xfrm flipH="1">
            <a:off x="8636468" y="3199897"/>
            <a:ext cx="10458" cy="1200406"/>
          </a:xfrm>
          <a:prstGeom prst="line">
            <a:avLst/>
          </a:prstGeom>
          <a:ln w="127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59CD26-7FC8-279D-8A90-422B1705B392}"/>
              </a:ext>
            </a:extLst>
          </p:cNvPr>
          <p:cNvCxnSpPr>
            <a:cxnSpLocks/>
          </p:cNvCxnSpPr>
          <p:nvPr/>
        </p:nvCxnSpPr>
        <p:spPr>
          <a:xfrm>
            <a:off x="9448720" y="3657097"/>
            <a:ext cx="2560320" cy="0"/>
          </a:xfrm>
          <a:prstGeom prst="line">
            <a:avLst/>
          </a:prstGeom>
          <a:ln w="177800" cap="rnd">
            <a:solidFill>
              <a:schemeClr val="accent6"/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55B8812C-6031-3111-EE19-9EB5DA3B5175}"/>
              </a:ext>
            </a:extLst>
          </p:cNvPr>
          <p:cNvSpPr/>
          <p:nvPr/>
        </p:nvSpPr>
        <p:spPr>
          <a:xfrm>
            <a:off x="8064219" y="4684292"/>
            <a:ext cx="1105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200" b="1" dirty="0">
                <a:solidFill>
                  <a:schemeClr val="tx2"/>
                </a:solidFill>
                <a:cs typeface="Times New Roman" panose="02020603050405020304" pitchFamily="18" charset="0"/>
              </a:rPr>
              <a:t>Special Town Meeting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8251D31-1D6B-F63C-BC59-FAAD34336709}"/>
              </a:ext>
            </a:extLst>
          </p:cNvPr>
          <p:cNvSpPr/>
          <p:nvPr/>
        </p:nvSpPr>
        <p:spPr>
          <a:xfrm>
            <a:off x="7624683" y="4400303"/>
            <a:ext cx="2023569" cy="30777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Mon 9/23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317DFD8-5F5B-1EBD-5525-A6846F3F604F}"/>
              </a:ext>
            </a:extLst>
          </p:cNvPr>
          <p:cNvSpPr>
            <a:spLocks noChangeAspect="1"/>
          </p:cNvSpPr>
          <p:nvPr/>
        </p:nvSpPr>
        <p:spPr>
          <a:xfrm>
            <a:off x="11024067" y="3199897"/>
            <a:ext cx="914400" cy="914400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Dec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7ABFDC-0DE2-E159-832F-1DA6E1A8B70C}"/>
              </a:ext>
            </a:extLst>
          </p:cNvPr>
          <p:cNvCxnSpPr>
            <a:cxnSpLocks/>
          </p:cNvCxnSpPr>
          <p:nvPr/>
        </p:nvCxnSpPr>
        <p:spPr>
          <a:xfrm>
            <a:off x="185059" y="3657097"/>
            <a:ext cx="1005840" cy="0"/>
          </a:xfrm>
          <a:prstGeom prst="line">
            <a:avLst/>
          </a:prstGeom>
          <a:ln w="177800" cap="rnd">
            <a:solidFill>
              <a:schemeClr val="accent5"/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245A5EC-2CA2-BAED-6B5B-646A02609AD6}"/>
              </a:ext>
            </a:extLst>
          </p:cNvPr>
          <p:cNvSpPr>
            <a:spLocks noChangeAspect="1"/>
          </p:cNvSpPr>
          <p:nvPr/>
        </p:nvSpPr>
        <p:spPr>
          <a:xfrm>
            <a:off x="230779" y="3199897"/>
            <a:ext cx="914400" cy="914400"/>
          </a:xfrm>
          <a:prstGeom prst="ellips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Mar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46760FB-E616-FDB3-07EF-6744CA555873}"/>
              </a:ext>
            </a:extLst>
          </p:cNvPr>
          <p:cNvSpPr/>
          <p:nvPr/>
        </p:nvSpPr>
        <p:spPr>
          <a:xfrm>
            <a:off x="3238500" y="3187700"/>
            <a:ext cx="2184400" cy="914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cs typeface="Times New Roman" panose="02020603050405020304" pitchFamily="18" charset="0"/>
              </a:rPr>
              <a:t>Jun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27FCB3-5270-E1D0-215F-117FFE409954}"/>
              </a:ext>
            </a:extLst>
          </p:cNvPr>
          <p:cNvSpPr>
            <a:spLocks noChangeAspect="1"/>
          </p:cNvSpPr>
          <p:nvPr/>
        </p:nvSpPr>
        <p:spPr>
          <a:xfrm>
            <a:off x="10256281" y="3364997"/>
            <a:ext cx="584703" cy="584703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cs typeface="Times New Roman" panose="02020603050405020304" pitchFamily="18" charset="0"/>
              </a:rPr>
              <a:t>Nov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13596A-71A7-5700-538C-09A7790A4C3B}"/>
              </a:ext>
            </a:extLst>
          </p:cNvPr>
          <p:cNvSpPr>
            <a:spLocks noChangeAspect="1"/>
          </p:cNvSpPr>
          <p:nvPr/>
        </p:nvSpPr>
        <p:spPr>
          <a:xfrm>
            <a:off x="9525000" y="3364997"/>
            <a:ext cx="584703" cy="584703"/>
          </a:xfrm>
          <a:prstGeom prst="ellipse">
            <a:avLst/>
          </a:prstGeom>
          <a:solidFill>
            <a:schemeClr val="accent6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cs typeface="Times New Roman" panose="02020603050405020304" pitchFamily="18" charset="0"/>
              </a:rPr>
              <a:t>Oct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AEBF53-7554-6221-E9DF-239086C51ABB}"/>
              </a:ext>
            </a:extLst>
          </p:cNvPr>
          <p:cNvSpPr>
            <a:spLocks noChangeAspect="1"/>
          </p:cNvSpPr>
          <p:nvPr/>
        </p:nvSpPr>
        <p:spPr>
          <a:xfrm>
            <a:off x="1473200" y="3364997"/>
            <a:ext cx="584703" cy="584703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cs typeface="Times New Roman" panose="02020603050405020304" pitchFamily="18" charset="0"/>
              </a:rPr>
              <a:t>Apr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CFDE93-40C4-1C14-71CE-DFB572CDE2CE}"/>
              </a:ext>
            </a:extLst>
          </p:cNvPr>
          <p:cNvCxnSpPr>
            <a:cxnSpLocks/>
          </p:cNvCxnSpPr>
          <p:nvPr/>
        </p:nvCxnSpPr>
        <p:spPr>
          <a:xfrm>
            <a:off x="5718588" y="3657097"/>
            <a:ext cx="3474720" cy="0"/>
          </a:xfrm>
          <a:prstGeom prst="line">
            <a:avLst/>
          </a:prstGeom>
          <a:ln w="177800" cap="rnd">
            <a:solidFill>
              <a:schemeClr val="accent3"/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7AD0D4E-636E-083B-55D2-C4861A9CFF73}"/>
              </a:ext>
            </a:extLst>
          </p:cNvPr>
          <p:cNvSpPr>
            <a:spLocks noChangeAspect="1"/>
          </p:cNvSpPr>
          <p:nvPr/>
        </p:nvSpPr>
        <p:spPr>
          <a:xfrm>
            <a:off x="7123124" y="3199897"/>
            <a:ext cx="914400" cy="9144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Aug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4B5D859-4CDA-7061-47C1-7550FA86A613}"/>
              </a:ext>
            </a:extLst>
          </p:cNvPr>
          <p:cNvSpPr>
            <a:spLocks noChangeAspect="1"/>
          </p:cNvSpPr>
          <p:nvPr/>
        </p:nvSpPr>
        <p:spPr>
          <a:xfrm>
            <a:off x="8189726" y="3199897"/>
            <a:ext cx="914400" cy="9144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Sep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CFBB1AF-C494-BF98-8BB4-3B8C55B5E60C}"/>
              </a:ext>
            </a:extLst>
          </p:cNvPr>
          <p:cNvSpPr/>
          <p:nvPr/>
        </p:nvSpPr>
        <p:spPr>
          <a:xfrm>
            <a:off x="5778500" y="3187700"/>
            <a:ext cx="1193800" cy="914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cs typeface="Times New Roman" panose="02020603050405020304" pitchFamily="18" charset="0"/>
              </a:rPr>
              <a:t>Jul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89EE7D-D933-8D6D-6887-AFE7A510E9F7}"/>
              </a:ext>
            </a:extLst>
          </p:cNvPr>
          <p:cNvCxnSpPr>
            <a:cxnSpLocks/>
            <a:endCxn id="81" idx="0"/>
          </p:cNvCxnSpPr>
          <p:nvPr/>
        </p:nvCxnSpPr>
        <p:spPr>
          <a:xfrm flipH="1">
            <a:off x="4583152" y="3644900"/>
            <a:ext cx="13220" cy="1841500"/>
          </a:xfrm>
          <a:prstGeom prst="line">
            <a:avLst/>
          </a:prstGeom>
          <a:ln w="127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60D48B88-6136-0AEE-AFD6-9D417EFB63C3}"/>
              </a:ext>
            </a:extLst>
          </p:cNvPr>
          <p:cNvSpPr/>
          <p:nvPr/>
        </p:nvSpPr>
        <p:spPr>
          <a:xfrm>
            <a:off x="3970798" y="4373523"/>
            <a:ext cx="1251148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Fri 6/21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B4BDA6F-A67B-707C-6314-C098CE21DFCD}"/>
              </a:ext>
            </a:extLst>
          </p:cNvPr>
          <p:cNvSpPr/>
          <p:nvPr/>
        </p:nvSpPr>
        <p:spPr>
          <a:xfrm>
            <a:off x="3933903" y="4581311"/>
            <a:ext cx="129849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PB Rewrite Bylaw with revised Area #1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A0A2EB0-EF68-EDF4-A0C9-51A02A18720D}"/>
              </a:ext>
            </a:extLst>
          </p:cNvPr>
          <p:cNvSpPr/>
          <p:nvPr/>
        </p:nvSpPr>
        <p:spPr>
          <a:xfrm>
            <a:off x="3933903" y="5486400"/>
            <a:ext cx="1298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PB Submission to State: Pre-Qualification Process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C5A0015-B699-669F-EAAB-071787527C89}"/>
              </a:ext>
            </a:extLst>
          </p:cNvPr>
          <p:cNvSpPr/>
          <p:nvPr/>
        </p:nvSpPr>
        <p:spPr>
          <a:xfrm>
            <a:off x="4329495" y="2074823"/>
            <a:ext cx="1248164" cy="33855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Wed 6/26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8E70BFA-D4AF-DE45-F299-8EBBF774BA98}"/>
              </a:ext>
            </a:extLst>
          </p:cNvPr>
          <p:cNvSpPr/>
          <p:nvPr/>
        </p:nvSpPr>
        <p:spPr>
          <a:xfrm>
            <a:off x="4292600" y="2282611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Submit Public Hearing Notice to Newspaper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9C04540-EEC1-7363-17E1-77467CFA2386}"/>
              </a:ext>
            </a:extLst>
          </p:cNvPr>
          <p:cNvCxnSpPr>
            <a:cxnSpLocks/>
            <a:endCxn id="86" idx="2"/>
          </p:cNvCxnSpPr>
          <p:nvPr/>
        </p:nvCxnSpPr>
        <p:spPr>
          <a:xfrm flipV="1">
            <a:off x="4940300" y="2928942"/>
            <a:ext cx="0" cy="563558"/>
          </a:xfrm>
          <a:prstGeom prst="line">
            <a:avLst/>
          </a:prstGeom>
          <a:ln w="127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0765D5A1-303D-35DB-7252-D50A2D117B89}"/>
              </a:ext>
            </a:extLst>
          </p:cNvPr>
          <p:cNvSpPr/>
          <p:nvPr/>
        </p:nvSpPr>
        <p:spPr>
          <a:xfrm>
            <a:off x="5818486" y="2017672"/>
            <a:ext cx="1551292" cy="33855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Mon 7/15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7A3B02B-0021-A2DA-FBCC-6CD5BADC3573}"/>
              </a:ext>
            </a:extLst>
          </p:cNvPr>
          <p:cNvSpPr/>
          <p:nvPr/>
        </p:nvSpPr>
        <p:spPr>
          <a:xfrm>
            <a:off x="5932397" y="2301661"/>
            <a:ext cx="1409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Public </a:t>
            </a:r>
            <a:b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Hearing Notice advertisement #2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2CB8D88-AECA-5FA0-D087-321DFC26FA11}"/>
              </a:ext>
            </a:extLst>
          </p:cNvPr>
          <p:cNvSpPr/>
          <p:nvPr/>
        </p:nvSpPr>
        <p:spPr>
          <a:xfrm>
            <a:off x="5941024" y="4353750"/>
            <a:ext cx="1551292" cy="33855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Mon 7/22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C2DD33B-25C4-E7B6-170D-EA44B4D4C51C}"/>
              </a:ext>
            </a:extLst>
          </p:cNvPr>
          <p:cNvSpPr/>
          <p:nvPr/>
        </p:nvSpPr>
        <p:spPr>
          <a:xfrm>
            <a:off x="6054935" y="4637739"/>
            <a:ext cx="1323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PB MBTA Communities Public Hearings </a:t>
            </a:r>
            <a:b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2"/>
                </a:solidFill>
                <a:cs typeface="Times New Roman" panose="02020603050405020304" pitchFamily="18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8454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57B57B-3B54-E102-E102-ACCCED1E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8EFF-A5C8-0941-9C7C-10901326327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F5324CAA-C248-ED21-3B9D-6D9D2E430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180772"/>
              </p:ext>
            </p:extLst>
          </p:nvPr>
        </p:nvGraphicFramePr>
        <p:xfrm>
          <a:off x="1213165" y="826618"/>
          <a:ext cx="9765669" cy="4882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3211121" imgH="1806036" progId="PowerPoint.Show.12">
                  <p:embed/>
                </p:oleObj>
              </mc:Choice>
              <mc:Fallback>
                <p:oleObj name="Presentation" r:id="rId2" imgW="3211121" imgH="180603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165" y="826618"/>
                        <a:ext cx="9765669" cy="4882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D4F1A7-3DB2-D4C2-3343-7D5E0EE1F91E}"/>
              </a:ext>
            </a:extLst>
          </p:cNvPr>
          <p:cNvSpPr txBox="1"/>
          <p:nvPr/>
        </p:nvSpPr>
        <p:spPr>
          <a:xfrm>
            <a:off x="4784558" y="5021940"/>
            <a:ext cx="2913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193316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uthboroug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38"/>
      </a:accent1>
      <a:accent2>
        <a:srgbClr val="10739A"/>
      </a:accent2>
      <a:accent3>
        <a:srgbClr val="52AACE"/>
      </a:accent3>
      <a:accent4>
        <a:srgbClr val="58595B"/>
      </a:accent4>
      <a:accent5>
        <a:srgbClr val="80828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8204</TotalTime>
  <Words>834</Words>
  <Application>Microsoft Office PowerPoint</Application>
  <PresentationFormat>Widescreen</PresentationFormat>
  <Paragraphs>97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BentonSansCompressed</vt:lpstr>
      <vt:lpstr>BentonSansCond</vt:lpstr>
      <vt:lpstr>Calibri</vt:lpstr>
      <vt:lpstr>Georgia</vt:lpstr>
      <vt:lpstr>Times New Roman</vt:lpstr>
      <vt:lpstr>Office Theme</vt:lpstr>
      <vt:lpstr>Microsoft PowerPoint Presentation</vt:lpstr>
      <vt:lpstr> MBTA Communities Act Overview and Impact on Southborough</vt:lpstr>
      <vt:lpstr>What is the MBTA Communities Act?</vt:lpstr>
      <vt:lpstr>What are the MBTA Communities?</vt:lpstr>
      <vt:lpstr>What the Act Means to Southborough</vt:lpstr>
      <vt:lpstr>ORIGINAL Proposed MBTA Overlay Bylaw Intended For Town Vote in March 2024</vt:lpstr>
      <vt:lpstr>Southborough MBTA Timeline May-Dec 2024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PROTECTION BYLAW</dc:title>
  <dc:creator>Maureen Wendell</dc:creator>
  <cp:lastModifiedBy>memel</cp:lastModifiedBy>
  <cp:revision>148</cp:revision>
  <cp:lastPrinted>2023-02-26T21:26:46Z</cp:lastPrinted>
  <dcterms:created xsi:type="dcterms:W3CDTF">2022-04-19T20:17:25Z</dcterms:created>
  <dcterms:modified xsi:type="dcterms:W3CDTF">2024-06-03T02:05:12Z</dcterms:modified>
</cp:coreProperties>
</file>